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01" r:id="rId2"/>
    <p:sldId id="274" r:id="rId3"/>
    <p:sldId id="273" r:id="rId4"/>
    <p:sldId id="285" r:id="rId5"/>
    <p:sldId id="257" r:id="rId6"/>
    <p:sldId id="293" r:id="rId7"/>
    <p:sldId id="294" r:id="rId8"/>
    <p:sldId id="295" r:id="rId9"/>
    <p:sldId id="297" r:id="rId10"/>
    <p:sldId id="300" r:id="rId11"/>
    <p:sldId id="284" r:id="rId12"/>
    <p:sldId id="279" r:id="rId13"/>
    <p:sldId id="298"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p:restoredTop sz="86910"/>
  </p:normalViewPr>
  <p:slideViewPr>
    <p:cSldViewPr snapToGrid="0" snapToObjects="1">
      <p:cViewPr>
        <p:scale>
          <a:sx n="71" d="100"/>
          <a:sy n="71" d="100"/>
        </p:scale>
        <p:origin x="-702" y="1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10.png"/><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 Id="rId1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8.png"/><Relationship Id="rId6" Type="http://schemas.openxmlformats.org/officeDocument/2006/relationships/image" Target="../media/image30.svg"/><Relationship Id="rId5" Type="http://schemas.openxmlformats.org/officeDocument/2006/relationships/image" Target="../media/image20.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10.png"/><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8.png"/><Relationship Id="rId6" Type="http://schemas.openxmlformats.org/officeDocument/2006/relationships/image" Target="../media/image30.svg"/><Relationship Id="rId5" Type="http://schemas.openxmlformats.org/officeDocument/2006/relationships/image" Target="../media/image20.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6211D-A495-45A8-8954-07ECFC24E7F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F5BB3E-5CAF-4F59-93CE-89D1200EAACE}">
      <dgm:prSet/>
      <dgm:spPr/>
      <dgm:t>
        <a:bodyPr/>
        <a:lstStyle/>
        <a:p>
          <a:pPr>
            <a:lnSpc>
              <a:spcPct val="100000"/>
            </a:lnSpc>
          </a:pPr>
          <a:r>
            <a:rPr lang="en-US"/>
            <a:t>Update Your Financial Records</a:t>
          </a:r>
        </a:p>
      </dgm:t>
    </dgm:pt>
    <dgm:pt modelId="{AD2D62C6-D973-43AB-B4D9-C7EB318BEFC0}" type="parTrans" cxnId="{8AD98EA5-D90C-4A71-AE79-F5440FD990A2}">
      <dgm:prSet/>
      <dgm:spPr/>
      <dgm:t>
        <a:bodyPr/>
        <a:lstStyle/>
        <a:p>
          <a:endParaRPr lang="en-US"/>
        </a:p>
      </dgm:t>
    </dgm:pt>
    <dgm:pt modelId="{BCF84C68-2CFC-4F3F-A76D-0D78FF178F7B}" type="sibTrans" cxnId="{8AD98EA5-D90C-4A71-AE79-F5440FD990A2}">
      <dgm:prSet/>
      <dgm:spPr/>
      <dgm:t>
        <a:bodyPr/>
        <a:lstStyle/>
        <a:p>
          <a:pPr>
            <a:lnSpc>
              <a:spcPct val="100000"/>
            </a:lnSpc>
          </a:pPr>
          <a:endParaRPr lang="en-US"/>
        </a:p>
      </dgm:t>
    </dgm:pt>
    <dgm:pt modelId="{8B033545-F050-470F-B213-26496330BC0B}">
      <dgm:prSet/>
      <dgm:spPr/>
      <dgm:t>
        <a:bodyPr/>
        <a:lstStyle/>
        <a:p>
          <a:pPr>
            <a:lnSpc>
              <a:spcPct val="100000"/>
            </a:lnSpc>
          </a:pPr>
          <a:r>
            <a:rPr lang="en-US"/>
            <a:t>Prepare a Cash Flow Budget</a:t>
          </a:r>
        </a:p>
      </dgm:t>
    </dgm:pt>
    <dgm:pt modelId="{DD3E5695-912F-423A-BDFA-8E7A6EA83530}" type="parTrans" cxnId="{115607D8-5B91-4778-92C1-553FE6F25EA4}">
      <dgm:prSet/>
      <dgm:spPr/>
      <dgm:t>
        <a:bodyPr/>
        <a:lstStyle/>
        <a:p>
          <a:endParaRPr lang="en-US"/>
        </a:p>
      </dgm:t>
    </dgm:pt>
    <dgm:pt modelId="{E28854F9-4376-4EC7-B72C-DF970531B525}" type="sibTrans" cxnId="{115607D8-5B91-4778-92C1-553FE6F25EA4}">
      <dgm:prSet/>
      <dgm:spPr/>
      <dgm:t>
        <a:bodyPr/>
        <a:lstStyle/>
        <a:p>
          <a:pPr>
            <a:lnSpc>
              <a:spcPct val="100000"/>
            </a:lnSpc>
          </a:pPr>
          <a:endParaRPr lang="en-US"/>
        </a:p>
      </dgm:t>
    </dgm:pt>
    <dgm:pt modelId="{5CE438A8-D244-4982-B64B-C54FE6DC30E7}">
      <dgm:prSet/>
      <dgm:spPr/>
      <dgm:t>
        <a:bodyPr/>
        <a:lstStyle/>
        <a:p>
          <a:pPr>
            <a:lnSpc>
              <a:spcPct val="100000"/>
            </a:lnSpc>
          </a:pPr>
          <a:r>
            <a:rPr lang="en-US"/>
            <a:t>Apply for Government Stimulus Incentives - Federal Government Cash Boost of between $20k and $100k for eligible businesses</a:t>
          </a:r>
          <a:endParaRPr lang="en-US" dirty="0"/>
        </a:p>
      </dgm:t>
    </dgm:pt>
    <dgm:pt modelId="{0B2D91A5-270E-4E20-94AA-892F4944C4EE}" type="parTrans" cxnId="{5CF8A831-BBFA-424F-B63D-6ED3F24CE559}">
      <dgm:prSet/>
      <dgm:spPr/>
      <dgm:t>
        <a:bodyPr/>
        <a:lstStyle/>
        <a:p>
          <a:endParaRPr lang="en-US"/>
        </a:p>
      </dgm:t>
    </dgm:pt>
    <dgm:pt modelId="{F35C1D5D-F6AA-4D7A-BC19-4FCC3A4E7364}" type="sibTrans" cxnId="{5CF8A831-BBFA-424F-B63D-6ED3F24CE559}">
      <dgm:prSet/>
      <dgm:spPr/>
      <dgm:t>
        <a:bodyPr/>
        <a:lstStyle/>
        <a:p>
          <a:pPr>
            <a:lnSpc>
              <a:spcPct val="100000"/>
            </a:lnSpc>
          </a:pPr>
          <a:endParaRPr lang="en-US"/>
        </a:p>
      </dgm:t>
    </dgm:pt>
    <dgm:pt modelId="{5EF460B1-A9AC-442B-8F85-7CE7281E69AB}">
      <dgm:prSet/>
      <dgm:spPr/>
      <dgm:t>
        <a:bodyPr/>
        <a:lstStyle/>
        <a:p>
          <a:pPr>
            <a:lnSpc>
              <a:spcPct val="100000"/>
            </a:lnSpc>
          </a:pPr>
          <a:r>
            <a:rPr lang="en-US"/>
            <a:t>Apply for State Government Subsidies &amp; Grants - state by state it varies but for example, Victoria and NSW are offering $10k payments for eligible businesses. </a:t>
          </a:r>
        </a:p>
      </dgm:t>
    </dgm:pt>
    <dgm:pt modelId="{088594C2-09F8-4886-9CA5-901B77070A97}" type="parTrans" cxnId="{A61F4EDE-FC90-40B2-A8FF-2E1F34C3EE15}">
      <dgm:prSet/>
      <dgm:spPr/>
      <dgm:t>
        <a:bodyPr/>
        <a:lstStyle/>
        <a:p>
          <a:endParaRPr lang="en-US"/>
        </a:p>
      </dgm:t>
    </dgm:pt>
    <dgm:pt modelId="{1515C4F3-B20D-428F-A1A0-9E98F14E8334}" type="sibTrans" cxnId="{A61F4EDE-FC90-40B2-A8FF-2E1F34C3EE15}">
      <dgm:prSet/>
      <dgm:spPr/>
      <dgm:t>
        <a:bodyPr/>
        <a:lstStyle/>
        <a:p>
          <a:pPr>
            <a:lnSpc>
              <a:spcPct val="100000"/>
            </a:lnSpc>
          </a:pPr>
          <a:endParaRPr lang="en-US"/>
        </a:p>
      </dgm:t>
    </dgm:pt>
    <dgm:pt modelId="{DACC205A-3FEA-4306-8962-4E3BAAC8B379}">
      <dgm:prSet/>
      <dgm:spPr/>
      <dgm:t>
        <a:bodyPr/>
        <a:lstStyle/>
        <a:p>
          <a:pPr>
            <a:lnSpc>
              <a:spcPct val="100000"/>
            </a:lnSpc>
          </a:pPr>
          <a:r>
            <a:rPr lang="en-US"/>
            <a:t>Job Keeper Entitlements - with updated payroll records we can assess any entitlements.</a:t>
          </a:r>
        </a:p>
      </dgm:t>
    </dgm:pt>
    <dgm:pt modelId="{0D994F6E-30E0-4804-8AD7-FD55912D2B9C}" type="parTrans" cxnId="{076E0B3C-7929-4E3B-867F-F033BEF246B2}">
      <dgm:prSet/>
      <dgm:spPr/>
      <dgm:t>
        <a:bodyPr/>
        <a:lstStyle/>
        <a:p>
          <a:endParaRPr lang="en-US"/>
        </a:p>
      </dgm:t>
    </dgm:pt>
    <dgm:pt modelId="{5FD99E51-D755-4AE7-A6A0-88191D767A31}" type="sibTrans" cxnId="{076E0B3C-7929-4E3B-867F-F033BEF246B2}">
      <dgm:prSet/>
      <dgm:spPr/>
      <dgm:t>
        <a:bodyPr/>
        <a:lstStyle/>
        <a:p>
          <a:pPr>
            <a:lnSpc>
              <a:spcPct val="100000"/>
            </a:lnSpc>
          </a:pPr>
          <a:endParaRPr lang="en-US"/>
        </a:p>
      </dgm:t>
    </dgm:pt>
    <dgm:pt modelId="{0FB113EB-A8C2-4CE0-A264-F6668B3DB342}">
      <dgm:prSet/>
      <dgm:spPr/>
      <dgm:t>
        <a:bodyPr/>
        <a:lstStyle/>
        <a:p>
          <a:pPr>
            <a:lnSpc>
              <a:spcPct val="100000"/>
            </a:lnSpc>
          </a:pPr>
          <a:r>
            <a:rPr lang="en-US"/>
            <a:t>Understand the Loan Concessions provided by the banks</a:t>
          </a:r>
        </a:p>
      </dgm:t>
    </dgm:pt>
    <dgm:pt modelId="{D1BCE6F1-B97A-4680-B4E3-485C771E22A4}" type="parTrans" cxnId="{37B31F87-D68F-4845-857C-F3BB6BF8FCE6}">
      <dgm:prSet/>
      <dgm:spPr/>
      <dgm:t>
        <a:bodyPr/>
        <a:lstStyle/>
        <a:p>
          <a:endParaRPr lang="en-US"/>
        </a:p>
      </dgm:t>
    </dgm:pt>
    <dgm:pt modelId="{F7D3F976-2B78-4A64-956B-F1CA095662BA}" type="sibTrans" cxnId="{37B31F87-D68F-4845-857C-F3BB6BF8FCE6}">
      <dgm:prSet/>
      <dgm:spPr/>
      <dgm:t>
        <a:bodyPr/>
        <a:lstStyle/>
        <a:p>
          <a:pPr>
            <a:lnSpc>
              <a:spcPct val="100000"/>
            </a:lnSpc>
          </a:pPr>
          <a:endParaRPr lang="en-US"/>
        </a:p>
      </dgm:t>
    </dgm:pt>
    <dgm:pt modelId="{4313CD63-0D7D-44A7-B948-7B6F653899C9}">
      <dgm:prSet/>
      <dgm:spPr/>
      <dgm:t>
        <a:bodyPr/>
        <a:lstStyle/>
        <a:p>
          <a:pPr>
            <a:lnSpc>
              <a:spcPct val="100000"/>
            </a:lnSpc>
          </a:pPr>
          <a:r>
            <a:rPr lang="en-US"/>
            <a:t>Tax Office Deferral Options</a:t>
          </a:r>
        </a:p>
      </dgm:t>
    </dgm:pt>
    <dgm:pt modelId="{BFE73CD7-F4AB-4A67-A0EA-54CA7A833135}" type="parTrans" cxnId="{606B7922-AC19-43BB-89E2-E989EE3A0151}">
      <dgm:prSet/>
      <dgm:spPr/>
      <dgm:t>
        <a:bodyPr/>
        <a:lstStyle/>
        <a:p>
          <a:endParaRPr lang="en-US"/>
        </a:p>
      </dgm:t>
    </dgm:pt>
    <dgm:pt modelId="{2394C4E0-A5DD-4BDF-80BF-3CDCD397AC9E}" type="sibTrans" cxnId="{606B7922-AC19-43BB-89E2-E989EE3A0151}">
      <dgm:prSet/>
      <dgm:spPr/>
      <dgm:t>
        <a:bodyPr/>
        <a:lstStyle/>
        <a:p>
          <a:pPr>
            <a:lnSpc>
              <a:spcPct val="100000"/>
            </a:lnSpc>
          </a:pPr>
          <a:endParaRPr lang="en-US"/>
        </a:p>
      </dgm:t>
    </dgm:pt>
    <dgm:pt modelId="{24569E28-65D3-48F6-8422-1E03A5B6CAC5}">
      <dgm:prSet/>
      <dgm:spPr/>
      <dgm:t>
        <a:bodyPr/>
        <a:lstStyle/>
        <a:p>
          <a:pPr>
            <a:lnSpc>
              <a:spcPct val="100000"/>
            </a:lnSpc>
          </a:pPr>
          <a:r>
            <a:rPr lang="en-US"/>
            <a:t>Marketing Plan – every business needs a new marketing plan</a:t>
          </a:r>
        </a:p>
      </dgm:t>
    </dgm:pt>
    <dgm:pt modelId="{2552B0DA-194F-4716-BDCE-7FEE4216397E}" type="parTrans" cxnId="{A258F216-E6A0-4C13-9988-0BD31A46C10E}">
      <dgm:prSet/>
      <dgm:spPr/>
      <dgm:t>
        <a:bodyPr/>
        <a:lstStyle/>
        <a:p>
          <a:endParaRPr lang="en-US"/>
        </a:p>
      </dgm:t>
    </dgm:pt>
    <dgm:pt modelId="{C45342DC-B6FB-4C53-9280-33B0A8A11124}" type="sibTrans" cxnId="{A258F216-E6A0-4C13-9988-0BD31A46C10E}">
      <dgm:prSet/>
      <dgm:spPr/>
      <dgm:t>
        <a:bodyPr/>
        <a:lstStyle/>
        <a:p>
          <a:endParaRPr lang="en-US"/>
        </a:p>
      </dgm:t>
    </dgm:pt>
    <dgm:pt modelId="{7FF8E615-CEF3-482B-B421-C353F9D5513E}" type="pres">
      <dgm:prSet presAssocID="{51C6211D-A495-45A8-8954-07ECFC24E7F6}" presName="root" presStyleCnt="0">
        <dgm:presLayoutVars>
          <dgm:dir/>
          <dgm:resizeHandles val="exact"/>
        </dgm:presLayoutVars>
      </dgm:prSet>
      <dgm:spPr/>
      <dgm:t>
        <a:bodyPr/>
        <a:lstStyle/>
        <a:p>
          <a:endParaRPr lang="en-US"/>
        </a:p>
      </dgm:t>
    </dgm:pt>
    <dgm:pt modelId="{27AB5293-E844-4559-A199-E22C86905FDB}" type="pres">
      <dgm:prSet presAssocID="{51C6211D-A495-45A8-8954-07ECFC24E7F6}" presName="container" presStyleCnt="0">
        <dgm:presLayoutVars>
          <dgm:dir/>
          <dgm:resizeHandles val="exact"/>
        </dgm:presLayoutVars>
      </dgm:prSet>
      <dgm:spPr/>
    </dgm:pt>
    <dgm:pt modelId="{3B156CF8-2695-4FF6-BAFE-ECDC8DA8FBC8}" type="pres">
      <dgm:prSet presAssocID="{84F5BB3E-5CAF-4F59-93CE-89D1200EAACE}" presName="compNode" presStyleCnt="0"/>
      <dgm:spPr/>
    </dgm:pt>
    <dgm:pt modelId="{E459B1DD-78AD-4246-B510-74F9C6699FE3}" type="pres">
      <dgm:prSet presAssocID="{84F5BB3E-5CAF-4F59-93CE-89D1200EAACE}" presName="iconBgRect" presStyleLbl="bgShp" presStyleIdx="0" presStyleCnt="8"/>
      <dgm:spPr/>
    </dgm:pt>
    <dgm:pt modelId="{89EACAC1-9B53-45A1-858B-22BB5F1AFFD3}" type="pres">
      <dgm:prSet presAssocID="{84F5BB3E-5CAF-4F59-93CE-89D1200EAAC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iggy Bank"/>
        </a:ext>
      </dgm:extLst>
    </dgm:pt>
    <dgm:pt modelId="{E1DD659A-2F7E-403E-9472-41AC7A3E6474}" type="pres">
      <dgm:prSet presAssocID="{84F5BB3E-5CAF-4F59-93CE-89D1200EAACE}" presName="spaceRect" presStyleCnt="0"/>
      <dgm:spPr/>
    </dgm:pt>
    <dgm:pt modelId="{65E074FB-088A-4923-949D-2EC36D3E4228}" type="pres">
      <dgm:prSet presAssocID="{84F5BB3E-5CAF-4F59-93CE-89D1200EAACE}" presName="textRect" presStyleLbl="revTx" presStyleIdx="0" presStyleCnt="8">
        <dgm:presLayoutVars>
          <dgm:chMax val="1"/>
          <dgm:chPref val="1"/>
        </dgm:presLayoutVars>
      </dgm:prSet>
      <dgm:spPr/>
      <dgm:t>
        <a:bodyPr/>
        <a:lstStyle/>
        <a:p>
          <a:endParaRPr lang="en-US"/>
        </a:p>
      </dgm:t>
    </dgm:pt>
    <dgm:pt modelId="{59809630-84AC-4CFD-8E06-1829A371FDF6}" type="pres">
      <dgm:prSet presAssocID="{BCF84C68-2CFC-4F3F-A76D-0D78FF178F7B}" presName="sibTrans" presStyleLbl="sibTrans2D1" presStyleIdx="0" presStyleCnt="0"/>
      <dgm:spPr/>
      <dgm:t>
        <a:bodyPr/>
        <a:lstStyle/>
        <a:p>
          <a:endParaRPr lang="en-US"/>
        </a:p>
      </dgm:t>
    </dgm:pt>
    <dgm:pt modelId="{C546616B-AD03-4E70-BE49-50998942AE5B}" type="pres">
      <dgm:prSet presAssocID="{8B033545-F050-470F-B213-26496330BC0B}" presName="compNode" presStyleCnt="0"/>
      <dgm:spPr/>
    </dgm:pt>
    <dgm:pt modelId="{9DC82BC2-FCF8-43A8-B57B-B5FB983A0657}" type="pres">
      <dgm:prSet presAssocID="{8B033545-F050-470F-B213-26496330BC0B}" presName="iconBgRect" presStyleLbl="bgShp" presStyleIdx="1" presStyleCnt="8"/>
      <dgm:spPr/>
    </dgm:pt>
    <dgm:pt modelId="{3EE24965-E382-4BEE-A8E1-6641DA8D92E9}" type="pres">
      <dgm:prSet presAssocID="{8B033545-F050-470F-B213-26496330BC0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C0CB4E1D-FCEE-4361-A1CF-E1D5BB12CDDF}" type="pres">
      <dgm:prSet presAssocID="{8B033545-F050-470F-B213-26496330BC0B}" presName="spaceRect" presStyleCnt="0"/>
      <dgm:spPr/>
    </dgm:pt>
    <dgm:pt modelId="{CCBC90C1-3034-4DDF-86CD-37CCD63119C4}" type="pres">
      <dgm:prSet presAssocID="{8B033545-F050-470F-B213-26496330BC0B}" presName="textRect" presStyleLbl="revTx" presStyleIdx="1" presStyleCnt="8">
        <dgm:presLayoutVars>
          <dgm:chMax val="1"/>
          <dgm:chPref val="1"/>
        </dgm:presLayoutVars>
      </dgm:prSet>
      <dgm:spPr/>
      <dgm:t>
        <a:bodyPr/>
        <a:lstStyle/>
        <a:p>
          <a:endParaRPr lang="en-US"/>
        </a:p>
      </dgm:t>
    </dgm:pt>
    <dgm:pt modelId="{504AD78B-8BDB-4D61-AAE0-77470E1FACA1}" type="pres">
      <dgm:prSet presAssocID="{E28854F9-4376-4EC7-B72C-DF970531B525}" presName="sibTrans" presStyleLbl="sibTrans2D1" presStyleIdx="0" presStyleCnt="0"/>
      <dgm:spPr/>
      <dgm:t>
        <a:bodyPr/>
        <a:lstStyle/>
        <a:p>
          <a:endParaRPr lang="en-US"/>
        </a:p>
      </dgm:t>
    </dgm:pt>
    <dgm:pt modelId="{6B36A15F-442D-4BCB-9087-7743BBF82F7B}" type="pres">
      <dgm:prSet presAssocID="{5CE438A8-D244-4982-B64B-C54FE6DC30E7}" presName="compNode" presStyleCnt="0"/>
      <dgm:spPr/>
    </dgm:pt>
    <dgm:pt modelId="{AD01E6FD-C723-4F3A-8E94-32002C046B06}" type="pres">
      <dgm:prSet presAssocID="{5CE438A8-D244-4982-B64B-C54FE6DC30E7}" presName="iconBgRect" presStyleLbl="bgShp" presStyleIdx="2" presStyleCnt="8"/>
      <dgm:spPr/>
    </dgm:pt>
    <dgm:pt modelId="{5C624E1A-675B-4C48-984D-6448A5EF65F8}" type="pres">
      <dgm:prSet presAssocID="{5CE438A8-D244-4982-B64B-C54FE6DC30E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llar"/>
        </a:ext>
      </dgm:extLst>
    </dgm:pt>
    <dgm:pt modelId="{46DE67BB-64E4-46DD-B443-627E5CF03D59}" type="pres">
      <dgm:prSet presAssocID="{5CE438A8-D244-4982-B64B-C54FE6DC30E7}" presName="spaceRect" presStyleCnt="0"/>
      <dgm:spPr/>
    </dgm:pt>
    <dgm:pt modelId="{2228621C-AF24-4232-9DB5-90939844A4FE}" type="pres">
      <dgm:prSet presAssocID="{5CE438A8-D244-4982-B64B-C54FE6DC30E7}" presName="textRect" presStyleLbl="revTx" presStyleIdx="2" presStyleCnt="8">
        <dgm:presLayoutVars>
          <dgm:chMax val="1"/>
          <dgm:chPref val="1"/>
        </dgm:presLayoutVars>
      </dgm:prSet>
      <dgm:spPr/>
      <dgm:t>
        <a:bodyPr/>
        <a:lstStyle/>
        <a:p>
          <a:endParaRPr lang="en-US"/>
        </a:p>
      </dgm:t>
    </dgm:pt>
    <dgm:pt modelId="{E0944AB4-F185-46F8-BF80-AB16EFA2C5C5}" type="pres">
      <dgm:prSet presAssocID="{F35C1D5D-F6AA-4D7A-BC19-4FCC3A4E7364}" presName="sibTrans" presStyleLbl="sibTrans2D1" presStyleIdx="0" presStyleCnt="0"/>
      <dgm:spPr/>
      <dgm:t>
        <a:bodyPr/>
        <a:lstStyle/>
        <a:p>
          <a:endParaRPr lang="en-US"/>
        </a:p>
      </dgm:t>
    </dgm:pt>
    <dgm:pt modelId="{2EAAE09D-FFA3-4871-BF9C-3362F39B00DE}" type="pres">
      <dgm:prSet presAssocID="{5EF460B1-A9AC-442B-8F85-7CE7281E69AB}" presName="compNode" presStyleCnt="0"/>
      <dgm:spPr/>
    </dgm:pt>
    <dgm:pt modelId="{9576526A-A3C5-42B2-AEFC-C89B76EADCE1}" type="pres">
      <dgm:prSet presAssocID="{5EF460B1-A9AC-442B-8F85-7CE7281E69AB}" presName="iconBgRect" presStyleLbl="bgShp" presStyleIdx="3" presStyleCnt="8"/>
      <dgm:spPr/>
    </dgm:pt>
    <dgm:pt modelId="{CFE03929-8751-426F-9CD2-8EEE6CCCD5B0}" type="pres">
      <dgm:prSet presAssocID="{5EF460B1-A9AC-442B-8F85-7CE7281E69A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itcoin"/>
        </a:ext>
      </dgm:extLst>
    </dgm:pt>
    <dgm:pt modelId="{B4B2F2A2-0E62-4A97-944E-7330F1C071DD}" type="pres">
      <dgm:prSet presAssocID="{5EF460B1-A9AC-442B-8F85-7CE7281E69AB}" presName="spaceRect" presStyleCnt="0"/>
      <dgm:spPr/>
    </dgm:pt>
    <dgm:pt modelId="{F3A04353-5D02-402B-89DC-BF1F9112037D}" type="pres">
      <dgm:prSet presAssocID="{5EF460B1-A9AC-442B-8F85-7CE7281E69AB}" presName="textRect" presStyleLbl="revTx" presStyleIdx="3" presStyleCnt="8">
        <dgm:presLayoutVars>
          <dgm:chMax val="1"/>
          <dgm:chPref val="1"/>
        </dgm:presLayoutVars>
      </dgm:prSet>
      <dgm:spPr/>
      <dgm:t>
        <a:bodyPr/>
        <a:lstStyle/>
        <a:p>
          <a:endParaRPr lang="en-US"/>
        </a:p>
      </dgm:t>
    </dgm:pt>
    <dgm:pt modelId="{92E789B7-CA69-4B60-8FE2-7A2A097F4009}" type="pres">
      <dgm:prSet presAssocID="{1515C4F3-B20D-428F-A1A0-9E98F14E8334}" presName="sibTrans" presStyleLbl="sibTrans2D1" presStyleIdx="0" presStyleCnt="0"/>
      <dgm:spPr/>
      <dgm:t>
        <a:bodyPr/>
        <a:lstStyle/>
        <a:p>
          <a:endParaRPr lang="en-US"/>
        </a:p>
      </dgm:t>
    </dgm:pt>
    <dgm:pt modelId="{870F18B1-BF6D-4A2D-9C2C-30CE2A0EEC58}" type="pres">
      <dgm:prSet presAssocID="{DACC205A-3FEA-4306-8962-4E3BAAC8B379}" presName="compNode" presStyleCnt="0"/>
      <dgm:spPr/>
    </dgm:pt>
    <dgm:pt modelId="{AA82264D-3822-4601-A3B8-02CAE8B17000}" type="pres">
      <dgm:prSet presAssocID="{DACC205A-3FEA-4306-8962-4E3BAAC8B379}" presName="iconBgRect" presStyleLbl="bgShp" presStyleIdx="4" presStyleCnt="8"/>
      <dgm:spPr/>
    </dgm:pt>
    <dgm:pt modelId="{15A2B11F-2EE6-43BC-8A5E-CAAB0169F388}" type="pres">
      <dgm:prSet presAssocID="{DACC205A-3FEA-4306-8962-4E3BAAC8B37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heck List"/>
        </a:ext>
      </dgm:extLst>
    </dgm:pt>
    <dgm:pt modelId="{4948104F-4335-4517-8BB0-59A7B9170897}" type="pres">
      <dgm:prSet presAssocID="{DACC205A-3FEA-4306-8962-4E3BAAC8B379}" presName="spaceRect" presStyleCnt="0"/>
      <dgm:spPr/>
    </dgm:pt>
    <dgm:pt modelId="{5026DFCE-5C65-411A-BA6F-BC5CC10EA7F6}" type="pres">
      <dgm:prSet presAssocID="{DACC205A-3FEA-4306-8962-4E3BAAC8B379}" presName="textRect" presStyleLbl="revTx" presStyleIdx="4" presStyleCnt="8">
        <dgm:presLayoutVars>
          <dgm:chMax val="1"/>
          <dgm:chPref val="1"/>
        </dgm:presLayoutVars>
      </dgm:prSet>
      <dgm:spPr/>
      <dgm:t>
        <a:bodyPr/>
        <a:lstStyle/>
        <a:p>
          <a:endParaRPr lang="en-US"/>
        </a:p>
      </dgm:t>
    </dgm:pt>
    <dgm:pt modelId="{1D0C11C5-D83A-4B27-A6AD-EA6CF460070F}" type="pres">
      <dgm:prSet presAssocID="{5FD99E51-D755-4AE7-A6A0-88191D767A31}" presName="sibTrans" presStyleLbl="sibTrans2D1" presStyleIdx="0" presStyleCnt="0"/>
      <dgm:spPr/>
      <dgm:t>
        <a:bodyPr/>
        <a:lstStyle/>
        <a:p>
          <a:endParaRPr lang="en-US"/>
        </a:p>
      </dgm:t>
    </dgm:pt>
    <dgm:pt modelId="{7E224F85-1DF4-40F3-86DE-16E496078EA2}" type="pres">
      <dgm:prSet presAssocID="{0FB113EB-A8C2-4CE0-A264-F6668B3DB342}" presName="compNode" presStyleCnt="0"/>
      <dgm:spPr/>
    </dgm:pt>
    <dgm:pt modelId="{B64FE1BB-96A7-4A42-B938-26D496687E1E}" type="pres">
      <dgm:prSet presAssocID="{0FB113EB-A8C2-4CE0-A264-F6668B3DB342}" presName="iconBgRect" presStyleLbl="bgShp" presStyleIdx="5" presStyleCnt="8"/>
      <dgm:spPr/>
    </dgm:pt>
    <dgm:pt modelId="{18E52F9C-36CE-4EC5-9B18-605EC349F8A3}" type="pres">
      <dgm:prSet presAssocID="{0FB113EB-A8C2-4CE0-A264-F6668B3DB34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ank"/>
        </a:ext>
      </dgm:extLst>
    </dgm:pt>
    <dgm:pt modelId="{C9637377-71C4-4FD8-9058-350B7AF172BD}" type="pres">
      <dgm:prSet presAssocID="{0FB113EB-A8C2-4CE0-A264-F6668B3DB342}" presName="spaceRect" presStyleCnt="0"/>
      <dgm:spPr/>
    </dgm:pt>
    <dgm:pt modelId="{E30BDF99-1C52-48C1-94B1-C3EFC78A50F4}" type="pres">
      <dgm:prSet presAssocID="{0FB113EB-A8C2-4CE0-A264-F6668B3DB342}" presName="textRect" presStyleLbl="revTx" presStyleIdx="5" presStyleCnt="8">
        <dgm:presLayoutVars>
          <dgm:chMax val="1"/>
          <dgm:chPref val="1"/>
        </dgm:presLayoutVars>
      </dgm:prSet>
      <dgm:spPr/>
      <dgm:t>
        <a:bodyPr/>
        <a:lstStyle/>
        <a:p>
          <a:endParaRPr lang="en-US"/>
        </a:p>
      </dgm:t>
    </dgm:pt>
    <dgm:pt modelId="{3A820189-1CC7-4E89-A76E-AC11F3E47E87}" type="pres">
      <dgm:prSet presAssocID="{F7D3F976-2B78-4A64-956B-F1CA095662BA}" presName="sibTrans" presStyleLbl="sibTrans2D1" presStyleIdx="0" presStyleCnt="0"/>
      <dgm:spPr/>
      <dgm:t>
        <a:bodyPr/>
        <a:lstStyle/>
        <a:p>
          <a:endParaRPr lang="en-US"/>
        </a:p>
      </dgm:t>
    </dgm:pt>
    <dgm:pt modelId="{69F7541D-FBDE-4FA6-9B70-B0CA155BE3C7}" type="pres">
      <dgm:prSet presAssocID="{4313CD63-0D7D-44A7-B948-7B6F653899C9}" presName="compNode" presStyleCnt="0"/>
      <dgm:spPr/>
    </dgm:pt>
    <dgm:pt modelId="{041EA54B-8085-42FD-A63E-202D456FBBF1}" type="pres">
      <dgm:prSet presAssocID="{4313CD63-0D7D-44A7-B948-7B6F653899C9}" presName="iconBgRect" presStyleLbl="bgShp" presStyleIdx="6" presStyleCnt="8"/>
      <dgm:spPr/>
    </dgm:pt>
    <dgm:pt modelId="{D5323618-8D63-4828-97D0-F95A0E047D72}" type="pres">
      <dgm:prSet presAssocID="{4313CD63-0D7D-44A7-B948-7B6F653899C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Building"/>
        </a:ext>
      </dgm:extLst>
    </dgm:pt>
    <dgm:pt modelId="{6D3BB090-3610-43A7-8119-68BDAEACD93C}" type="pres">
      <dgm:prSet presAssocID="{4313CD63-0D7D-44A7-B948-7B6F653899C9}" presName="spaceRect" presStyleCnt="0"/>
      <dgm:spPr/>
    </dgm:pt>
    <dgm:pt modelId="{571AB12F-451F-451F-9DE2-133002CE67A2}" type="pres">
      <dgm:prSet presAssocID="{4313CD63-0D7D-44A7-B948-7B6F653899C9}" presName="textRect" presStyleLbl="revTx" presStyleIdx="6" presStyleCnt="8">
        <dgm:presLayoutVars>
          <dgm:chMax val="1"/>
          <dgm:chPref val="1"/>
        </dgm:presLayoutVars>
      </dgm:prSet>
      <dgm:spPr/>
      <dgm:t>
        <a:bodyPr/>
        <a:lstStyle/>
        <a:p>
          <a:endParaRPr lang="en-US"/>
        </a:p>
      </dgm:t>
    </dgm:pt>
    <dgm:pt modelId="{442B5FCE-5058-4C5B-A133-FF0E309999A8}" type="pres">
      <dgm:prSet presAssocID="{2394C4E0-A5DD-4BDF-80BF-3CDCD397AC9E}" presName="sibTrans" presStyleLbl="sibTrans2D1" presStyleIdx="0" presStyleCnt="0"/>
      <dgm:spPr/>
      <dgm:t>
        <a:bodyPr/>
        <a:lstStyle/>
        <a:p>
          <a:endParaRPr lang="en-US"/>
        </a:p>
      </dgm:t>
    </dgm:pt>
    <dgm:pt modelId="{E72DD4A5-87C0-43A6-9515-9106CC6228A7}" type="pres">
      <dgm:prSet presAssocID="{24569E28-65D3-48F6-8422-1E03A5B6CAC5}" presName="compNode" presStyleCnt="0"/>
      <dgm:spPr/>
    </dgm:pt>
    <dgm:pt modelId="{F17180EB-7510-493D-98CE-2CCEC98B7808}" type="pres">
      <dgm:prSet presAssocID="{24569E28-65D3-48F6-8422-1E03A5B6CAC5}" presName="iconBgRect" presStyleLbl="bgShp" presStyleIdx="7" presStyleCnt="8"/>
      <dgm:spPr/>
    </dgm:pt>
    <dgm:pt modelId="{6F177564-0EA6-43BF-BA10-53A4C57A198C}" type="pres">
      <dgm:prSet presAssocID="{24569E28-65D3-48F6-8422-1E03A5B6CAC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Megaphone"/>
        </a:ext>
      </dgm:extLst>
    </dgm:pt>
    <dgm:pt modelId="{62F7D43C-8C10-4811-8D1C-213FCF5938D2}" type="pres">
      <dgm:prSet presAssocID="{24569E28-65D3-48F6-8422-1E03A5B6CAC5}" presName="spaceRect" presStyleCnt="0"/>
      <dgm:spPr/>
    </dgm:pt>
    <dgm:pt modelId="{AB66BF5C-223E-4E33-B0DD-E539C045D293}" type="pres">
      <dgm:prSet presAssocID="{24569E28-65D3-48F6-8422-1E03A5B6CAC5}" presName="textRect" presStyleLbl="revTx" presStyleIdx="7" presStyleCnt="8">
        <dgm:presLayoutVars>
          <dgm:chMax val="1"/>
          <dgm:chPref val="1"/>
        </dgm:presLayoutVars>
      </dgm:prSet>
      <dgm:spPr/>
      <dgm:t>
        <a:bodyPr/>
        <a:lstStyle/>
        <a:p>
          <a:endParaRPr lang="en-US"/>
        </a:p>
      </dgm:t>
    </dgm:pt>
  </dgm:ptLst>
  <dgm:cxnLst>
    <dgm:cxn modelId="{A61F4EDE-FC90-40B2-A8FF-2E1F34C3EE15}" srcId="{51C6211D-A495-45A8-8954-07ECFC24E7F6}" destId="{5EF460B1-A9AC-442B-8F85-7CE7281E69AB}" srcOrd="3" destOrd="0" parTransId="{088594C2-09F8-4886-9CA5-901B77070A97}" sibTransId="{1515C4F3-B20D-428F-A1A0-9E98F14E8334}"/>
    <dgm:cxn modelId="{37B31F87-D68F-4845-857C-F3BB6BF8FCE6}" srcId="{51C6211D-A495-45A8-8954-07ECFC24E7F6}" destId="{0FB113EB-A8C2-4CE0-A264-F6668B3DB342}" srcOrd="5" destOrd="0" parTransId="{D1BCE6F1-B97A-4680-B4E3-485C771E22A4}" sibTransId="{F7D3F976-2B78-4A64-956B-F1CA095662BA}"/>
    <dgm:cxn modelId="{859D5E17-8074-844A-AF5D-41CC690D1EF4}" type="presOf" srcId="{BCF84C68-2CFC-4F3F-A76D-0D78FF178F7B}" destId="{59809630-84AC-4CFD-8E06-1829A371FDF6}" srcOrd="0" destOrd="0" presId="urn:microsoft.com/office/officeart/2018/2/layout/IconCircleList"/>
    <dgm:cxn modelId="{8B56667B-C47B-9C4F-851D-7E330EA2F5C1}" type="presOf" srcId="{F35C1D5D-F6AA-4D7A-BC19-4FCC3A4E7364}" destId="{E0944AB4-F185-46F8-BF80-AB16EFA2C5C5}" srcOrd="0" destOrd="0" presId="urn:microsoft.com/office/officeart/2018/2/layout/IconCircleList"/>
    <dgm:cxn modelId="{C4598C94-3EDD-CE44-BB27-3036E72D656D}" type="presOf" srcId="{5EF460B1-A9AC-442B-8F85-7CE7281E69AB}" destId="{F3A04353-5D02-402B-89DC-BF1F9112037D}" srcOrd="0" destOrd="0" presId="urn:microsoft.com/office/officeart/2018/2/layout/IconCircleList"/>
    <dgm:cxn modelId="{076E0B3C-7929-4E3B-867F-F033BEF246B2}" srcId="{51C6211D-A495-45A8-8954-07ECFC24E7F6}" destId="{DACC205A-3FEA-4306-8962-4E3BAAC8B379}" srcOrd="4" destOrd="0" parTransId="{0D994F6E-30E0-4804-8AD7-FD55912D2B9C}" sibTransId="{5FD99E51-D755-4AE7-A6A0-88191D767A31}"/>
    <dgm:cxn modelId="{FAEBDEDE-4A8D-D64E-BE6B-68FEF4712539}" type="presOf" srcId="{E28854F9-4376-4EC7-B72C-DF970531B525}" destId="{504AD78B-8BDB-4D61-AAE0-77470E1FACA1}" srcOrd="0" destOrd="0" presId="urn:microsoft.com/office/officeart/2018/2/layout/IconCircleList"/>
    <dgm:cxn modelId="{5572AC2B-06AE-0A4F-A09E-332CF4396E05}" type="presOf" srcId="{2394C4E0-A5DD-4BDF-80BF-3CDCD397AC9E}" destId="{442B5FCE-5058-4C5B-A133-FF0E309999A8}" srcOrd="0" destOrd="0" presId="urn:microsoft.com/office/officeart/2018/2/layout/IconCircleList"/>
    <dgm:cxn modelId="{17B4F86A-B0D2-E54D-AA1D-D16E578EFB0D}" type="presOf" srcId="{DACC205A-3FEA-4306-8962-4E3BAAC8B379}" destId="{5026DFCE-5C65-411A-BA6F-BC5CC10EA7F6}" srcOrd="0" destOrd="0" presId="urn:microsoft.com/office/officeart/2018/2/layout/IconCircleList"/>
    <dgm:cxn modelId="{606B7922-AC19-43BB-89E2-E989EE3A0151}" srcId="{51C6211D-A495-45A8-8954-07ECFC24E7F6}" destId="{4313CD63-0D7D-44A7-B948-7B6F653899C9}" srcOrd="6" destOrd="0" parTransId="{BFE73CD7-F4AB-4A67-A0EA-54CA7A833135}" sibTransId="{2394C4E0-A5DD-4BDF-80BF-3CDCD397AC9E}"/>
    <dgm:cxn modelId="{8D2EAFFA-3142-0449-A359-F1F45D5FD809}" type="presOf" srcId="{F7D3F976-2B78-4A64-956B-F1CA095662BA}" destId="{3A820189-1CC7-4E89-A76E-AC11F3E47E87}" srcOrd="0" destOrd="0" presId="urn:microsoft.com/office/officeart/2018/2/layout/IconCircleList"/>
    <dgm:cxn modelId="{4514B874-4EF9-0142-81F1-40F6EEF7FE69}" type="presOf" srcId="{5FD99E51-D755-4AE7-A6A0-88191D767A31}" destId="{1D0C11C5-D83A-4B27-A6AD-EA6CF460070F}" srcOrd="0" destOrd="0" presId="urn:microsoft.com/office/officeart/2018/2/layout/IconCircleList"/>
    <dgm:cxn modelId="{48C78F03-9FAE-1249-9AA7-0C4D3FB09CA1}" type="presOf" srcId="{5CE438A8-D244-4982-B64B-C54FE6DC30E7}" destId="{2228621C-AF24-4232-9DB5-90939844A4FE}" srcOrd="0" destOrd="0" presId="urn:microsoft.com/office/officeart/2018/2/layout/IconCircleList"/>
    <dgm:cxn modelId="{8AD98EA5-D90C-4A71-AE79-F5440FD990A2}" srcId="{51C6211D-A495-45A8-8954-07ECFC24E7F6}" destId="{84F5BB3E-5CAF-4F59-93CE-89D1200EAACE}" srcOrd="0" destOrd="0" parTransId="{AD2D62C6-D973-43AB-B4D9-C7EB318BEFC0}" sibTransId="{BCF84C68-2CFC-4F3F-A76D-0D78FF178F7B}"/>
    <dgm:cxn modelId="{D615F361-B516-8945-8D67-80D0A905BB54}" type="presOf" srcId="{0FB113EB-A8C2-4CE0-A264-F6668B3DB342}" destId="{E30BDF99-1C52-48C1-94B1-C3EFC78A50F4}" srcOrd="0" destOrd="0" presId="urn:microsoft.com/office/officeart/2018/2/layout/IconCircleList"/>
    <dgm:cxn modelId="{115607D8-5B91-4778-92C1-553FE6F25EA4}" srcId="{51C6211D-A495-45A8-8954-07ECFC24E7F6}" destId="{8B033545-F050-470F-B213-26496330BC0B}" srcOrd="1" destOrd="0" parTransId="{DD3E5695-912F-423A-BDFA-8E7A6EA83530}" sibTransId="{E28854F9-4376-4EC7-B72C-DF970531B525}"/>
    <dgm:cxn modelId="{A258F216-E6A0-4C13-9988-0BD31A46C10E}" srcId="{51C6211D-A495-45A8-8954-07ECFC24E7F6}" destId="{24569E28-65D3-48F6-8422-1E03A5B6CAC5}" srcOrd="7" destOrd="0" parTransId="{2552B0DA-194F-4716-BDCE-7FEE4216397E}" sibTransId="{C45342DC-B6FB-4C53-9280-33B0A8A11124}"/>
    <dgm:cxn modelId="{92C78D35-1851-444C-8B61-31F69FB12EC9}" type="presOf" srcId="{1515C4F3-B20D-428F-A1A0-9E98F14E8334}" destId="{92E789B7-CA69-4B60-8FE2-7A2A097F4009}" srcOrd="0" destOrd="0" presId="urn:microsoft.com/office/officeart/2018/2/layout/IconCircleList"/>
    <dgm:cxn modelId="{664AC23A-6562-9E47-BADE-04107A41A028}" type="presOf" srcId="{24569E28-65D3-48F6-8422-1E03A5B6CAC5}" destId="{AB66BF5C-223E-4E33-B0DD-E539C045D293}" srcOrd="0" destOrd="0" presId="urn:microsoft.com/office/officeart/2018/2/layout/IconCircleList"/>
    <dgm:cxn modelId="{6F445612-CAB9-404F-84C6-3BB8D16B799F}" type="presOf" srcId="{8B033545-F050-470F-B213-26496330BC0B}" destId="{CCBC90C1-3034-4DDF-86CD-37CCD63119C4}" srcOrd="0" destOrd="0" presId="urn:microsoft.com/office/officeart/2018/2/layout/IconCircleList"/>
    <dgm:cxn modelId="{CECADFF0-283E-B141-84F2-FC31CBB8E951}" type="presOf" srcId="{51C6211D-A495-45A8-8954-07ECFC24E7F6}" destId="{7FF8E615-CEF3-482B-B421-C353F9D5513E}" srcOrd="0" destOrd="0" presId="urn:microsoft.com/office/officeart/2018/2/layout/IconCircleList"/>
    <dgm:cxn modelId="{5CF8A831-BBFA-424F-B63D-6ED3F24CE559}" srcId="{51C6211D-A495-45A8-8954-07ECFC24E7F6}" destId="{5CE438A8-D244-4982-B64B-C54FE6DC30E7}" srcOrd="2" destOrd="0" parTransId="{0B2D91A5-270E-4E20-94AA-892F4944C4EE}" sibTransId="{F35C1D5D-F6AA-4D7A-BC19-4FCC3A4E7364}"/>
    <dgm:cxn modelId="{268200DF-F6B5-134E-9BD7-09C89840DF4F}" type="presOf" srcId="{4313CD63-0D7D-44A7-B948-7B6F653899C9}" destId="{571AB12F-451F-451F-9DE2-133002CE67A2}" srcOrd="0" destOrd="0" presId="urn:microsoft.com/office/officeart/2018/2/layout/IconCircleList"/>
    <dgm:cxn modelId="{889C0F92-24D0-5C4A-B215-1105AD5C69BD}" type="presOf" srcId="{84F5BB3E-5CAF-4F59-93CE-89D1200EAACE}" destId="{65E074FB-088A-4923-949D-2EC36D3E4228}" srcOrd="0" destOrd="0" presId="urn:microsoft.com/office/officeart/2018/2/layout/IconCircleList"/>
    <dgm:cxn modelId="{815D7C65-9CE5-DC4C-B4C8-487F51BB4BAC}" type="presParOf" srcId="{7FF8E615-CEF3-482B-B421-C353F9D5513E}" destId="{27AB5293-E844-4559-A199-E22C86905FDB}" srcOrd="0" destOrd="0" presId="urn:microsoft.com/office/officeart/2018/2/layout/IconCircleList"/>
    <dgm:cxn modelId="{BC96F6BB-EB84-5546-A2A2-1070B6771CDB}" type="presParOf" srcId="{27AB5293-E844-4559-A199-E22C86905FDB}" destId="{3B156CF8-2695-4FF6-BAFE-ECDC8DA8FBC8}" srcOrd="0" destOrd="0" presId="urn:microsoft.com/office/officeart/2018/2/layout/IconCircleList"/>
    <dgm:cxn modelId="{AA255CD6-EEEE-1042-BB61-F3F0E7A45BC2}" type="presParOf" srcId="{3B156CF8-2695-4FF6-BAFE-ECDC8DA8FBC8}" destId="{E459B1DD-78AD-4246-B510-74F9C6699FE3}" srcOrd="0" destOrd="0" presId="urn:microsoft.com/office/officeart/2018/2/layout/IconCircleList"/>
    <dgm:cxn modelId="{FBE3D0C6-EE25-EA4B-9EC6-3C7CB620ED1A}" type="presParOf" srcId="{3B156CF8-2695-4FF6-BAFE-ECDC8DA8FBC8}" destId="{89EACAC1-9B53-45A1-858B-22BB5F1AFFD3}" srcOrd="1" destOrd="0" presId="urn:microsoft.com/office/officeart/2018/2/layout/IconCircleList"/>
    <dgm:cxn modelId="{CF44F05B-32CF-2748-96E4-DB7BC509FD73}" type="presParOf" srcId="{3B156CF8-2695-4FF6-BAFE-ECDC8DA8FBC8}" destId="{E1DD659A-2F7E-403E-9472-41AC7A3E6474}" srcOrd="2" destOrd="0" presId="urn:microsoft.com/office/officeart/2018/2/layout/IconCircleList"/>
    <dgm:cxn modelId="{789056F1-0D53-9440-8174-72EC13D679C0}" type="presParOf" srcId="{3B156CF8-2695-4FF6-BAFE-ECDC8DA8FBC8}" destId="{65E074FB-088A-4923-949D-2EC36D3E4228}" srcOrd="3" destOrd="0" presId="urn:microsoft.com/office/officeart/2018/2/layout/IconCircleList"/>
    <dgm:cxn modelId="{C009F77A-BFD6-AF42-A281-ED830CBDED93}" type="presParOf" srcId="{27AB5293-E844-4559-A199-E22C86905FDB}" destId="{59809630-84AC-4CFD-8E06-1829A371FDF6}" srcOrd="1" destOrd="0" presId="urn:microsoft.com/office/officeart/2018/2/layout/IconCircleList"/>
    <dgm:cxn modelId="{99CCF0D4-9AC1-E74D-A25A-3D0799EBC96A}" type="presParOf" srcId="{27AB5293-E844-4559-A199-E22C86905FDB}" destId="{C546616B-AD03-4E70-BE49-50998942AE5B}" srcOrd="2" destOrd="0" presId="urn:microsoft.com/office/officeart/2018/2/layout/IconCircleList"/>
    <dgm:cxn modelId="{F7F67D1E-9196-5742-ADE1-BD2C83923ED2}" type="presParOf" srcId="{C546616B-AD03-4E70-BE49-50998942AE5B}" destId="{9DC82BC2-FCF8-43A8-B57B-B5FB983A0657}" srcOrd="0" destOrd="0" presId="urn:microsoft.com/office/officeart/2018/2/layout/IconCircleList"/>
    <dgm:cxn modelId="{8B78A47A-FC94-9342-904A-FC681433CC5B}" type="presParOf" srcId="{C546616B-AD03-4E70-BE49-50998942AE5B}" destId="{3EE24965-E382-4BEE-A8E1-6641DA8D92E9}" srcOrd="1" destOrd="0" presId="urn:microsoft.com/office/officeart/2018/2/layout/IconCircleList"/>
    <dgm:cxn modelId="{A1CA6E12-0B10-1049-9A88-8222ABD68EAB}" type="presParOf" srcId="{C546616B-AD03-4E70-BE49-50998942AE5B}" destId="{C0CB4E1D-FCEE-4361-A1CF-E1D5BB12CDDF}" srcOrd="2" destOrd="0" presId="urn:microsoft.com/office/officeart/2018/2/layout/IconCircleList"/>
    <dgm:cxn modelId="{455235E1-93A3-BD42-A981-B0892EF84413}" type="presParOf" srcId="{C546616B-AD03-4E70-BE49-50998942AE5B}" destId="{CCBC90C1-3034-4DDF-86CD-37CCD63119C4}" srcOrd="3" destOrd="0" presId="urn:microsoft.com/office/officeart/2018/2/layout/IconCircleList"/>
    <dgm:cxn modelId="{D70053CF-0520-E745-B51C-6BE4242B39D8}" type="presParOf" srcId="{27AB5293-E844-4559-A199-E22C86905FDB}" destId="{504AD78B-8BDB-4D61-AAE0-77470E1FACA1}" srcOrd="3" destOrd="0" presId="urn:microsoft.com/office/officeart/2018/2/layout/IconCircleList"/>
    <dgm:cxn modelId="{06A51A99-1BBF-C942-BBC0-337F9210D8E2}" type="presParOf" srcId="{27AB5293-E844-4559-A199-E22C86905FDB}" destId="{6B36A15F-442D-4BCB-9087-7743BBF82F7B}" srcOrd="4" destOrd="0" presId="urn:microsoft.com/office/officeart/2018/2/layout/IconCircleList"/>
    <dgm:cxn modelId="{441FDBA8-4E87-9C41-8F45-3989FC6F3125}" type="presParOf" srcId="{6B36A15F-442D-4BCB-9087-7743BBF82F7B}" destId="{AD01E6FD-C723-4F3A-8E94-32002C046B06}" srcOrd="0" destOrd="0" presId="urn:microsoft.com/office/officeart/2018/2/layout/IconCircleList"/>
    <dgm:cxn modelId="{A6D6CBEC-B4B8-C349-9145-6FBEF206C347}" type="presParOf" srcId="{6B36A15F-442D-4BCB-9087-7743BBF82F7B}" destId="{5C624E1A-675B-4C48-984D-6448A5EF65F8}" srcOrd="1" destOrd="0" presId="urn:microsoft.com/office/officeart/2018/2/layout/IconCircleList"/>
    <dgm:cxn modelId="{0BC12640-2288-2841-818C-F9E1C431603F}" type="presParOf" srcId="{6B36A15F-442D-4BCB-9087-7743BBF82F7B}" destId="{46DE67BB-64E4-46DD-B443-627E5CF03D59}" srcOrd="2" destOrd="0" presId="urn:microsoft.com/office/officeart/2018/2/layout/IconCircleList"/>
    <dgm:cxn modelId="{B031F074-25BF-C945-AA3F-491CE234D4FA}" type="presParOf" srcId="{6B36A15F-442D-4BCB-9087-7743BBF82F7B}" destId="{2228621C-AF24-4232-9DB5-90939844A4FE}" srcOrd="3" destOrd="0" presId="urn:microsoft.com/office/officeart/2018/2/layout/IconCircleList"/>
    <dgm:cxn modelId="{E1B2FB5A-8950-7544-A980-2F8A5204696E}" type="presParOf" srcId="{27AB5293-E844-4559-A199-E22C86905FDB}" destId="{E0944AB4-F185-46F8-BF80-AB16EFA2C5C5}" srcOrd="5" destOrd="0" presId="urn:microsoft.com/office/officeart/2018/2/layout/IconCircleList"/>
    <dgm:cxn modelId="{29AF1AEF-7092-3C4C-8E30-3DEF4E46CA1F}" type="presParOf" srcId="{27AB5293-E844-4559-A199-E22C86905FDB}" destId="{2EAAE09D-FFA3-4871-BF9C-3362F39B00DE}" srcOrd="6" destOrd="0" presId="urn:microsoft.com/office/officeart/2018/2/layout/IconCircleList"/>
    <dgm:cxn modelId="{D05F1FF7-9211-F541-9C0B-E0DAE51E5845}" type="presParOf" srcId="{2EAAE09D-FFA3-4871-BF9C-3362F39B00DE}" destId="{9576526A-A3C5-42B2-AEFC-C89B76EADCE1}" srcOrd="0" destOrd="0" presId="urn:microsoft.com/office/officeart/2018/2/layout/IconCircleList"/>
    <dgm:cxn modelId="{F7FD75B2-390E-9B40-9E65-E6A4BBFA9FBE}" type="presParOf" srcId="{2EAAE09D-FFA3-4871-BF9C-3362F39B00DE}" destId="{CFE03929-8751-426F-9CD2-8EEE6CCCD5B0}" srcOrd="1" destOrd="0" presId="urn:microsoft.com/office/officeart/2018/2/layout/IconCircleList"/>
    <dgm:cxn modelId="{23EE2FD3-B83D-B34B-82D0-ECE53D0DD3E1}" type="presParOf" srcId="{2EAAE09D-FFA3-4871-BF9C-3362F39B00DE}" destId="{B4B2F2A2-0E62-4A97-944E-7330F1C071DD}" srcOrd="2" destOrd="0" presId="urn:microsoft.com/office/officeart/2018/2/layout/IconCircleList"/>
    <dgm:cxn modelId="{1499E2B4-E0A6-2B4D-86F4-87DA87E5ECC5}" type="presParOf" srcId="{2EAAE09D-FFA3-4871-BF9C-3362F39B00DE}" destId="{F3A04353-5D02-402B-89DC-BF1F9112037D}" srcOrd="3" destOrd="0" presId="urn:microsoft.com/office/officeart/2018/2/layout/IconCircleList"/>
    <dgm:cxn modelId="{2249F217-67DD-FC45-A440-783DEFD16F9A}" type="presParOf" srcId="{27AB5293-E844-4559-A199-E22C86905FDB}" destId="{92E789B7-CA69-4B60-8FE2-7A2A097F4009}" srcOrd="7" destOrd="0" presId="urn:microsoft.com/office/officeart/2018/2/layout/IconCircleList"/>
    <dgm:cxn modelId="{5FC62590-BF7C-1942-B255-73286D23C35A}" type="presParOf" srcId="{27AB5293-E844-4559-A199-E22C86905FDB}" destId="{870F18B1-BF6D-4A2D-9C2C-30CE2A0EEC58}" srcOrd="8" destOrd="0" presId="urn:microsoft.com/office/officeart/2018/2/layout/IconCircleList"/>
    <dgm:cxn modelId="{7D5F1E71-2FFD-C142-91FA-CD7E96FA0DC2}" type="presParOf" srcId="{870F18B1-BF6D-4A2D-9C2C-30CE2A0EEC58}" destId="{AA82264D-3822-4601-A3B8-02CAE8B17000}" srcOrd="0" destOrd="0" presId="urn:microsoft.com/office/officeart/2018/2/layout/IconCircleList"/>
    <dgm:cxn modelId="{4A9F8D86-0D45-1345-80B5-EF01509614F4}" type="presParOf" srcId="{870F18B1-BF6D-4A2D-9C2C-30CE2A0EEC58}" destId="{15A2B11F-2EE6-43BC-8A5E-CAAB0169F388}" srcOrd="1" destOrd="0" presId="urn:microsoft.com/office/officeart/2018/2/layout/IconCircleList"/>
    <dgm:cxn modelId="{64839BDF-B2C4-3343-8EF3-C6A8E85191DB}" type="presParOf" srcId="{870F18B1-BF6D-4A2D-9C2C-30CE2A0EEC58}" destId="{4948104F-4335-4517-8BB0-59A7B9170897}" srcOrd="2" destOrd="0" presId="urn:microsoft.com/office/officeart/2018/2/layout/IconCircleList"/>
    <dgm:cxn modelId="{F221A5D2-7951-E04C-BB61-3BA2DB935FB2}" type="presParOf" srcId="{870F18B1-BF6D-4A2D-9C2C-30CE2A0EEC58}" destId="{5026DFCE-5C65-411A-BA6F-BC5CC10EA7F6}" srcOrd="3" destOrd="0" presId="urn:microsoft.com/office/officeart/2018/2/layout/IconCircleList"/>
    <dgm:cxn modelId="{F9EE37E7-387E-644A-A89A-548B1ABFF671}" type="presParOf" srcId="{27AB5293-E844-4559-A199-E22C86905FDB}" destId="{1D0C11C5-D83A-4B27-A6AD-EA6CF460070F}" srcOrd="9" destOrd="0" presId="urn:microsoft.com/office/officeart/2018/2/layout/IconCircleList"/>
    <dgm:cxn modelId="{9BF73DA0-E598-FF44-8CC2-2FCD6630DCEA}" type="presParOf" srcId="{27AB5293-E844-4559-A199-E22C86905FDB}" destId="{7E224F85-1DF4-40F3-86DE-16E496078EA2}" srcOrd="10" destOrd="0" presId="urn:microsoft.com/office/officeart/2018/2/layout/IconCircleList"/>
    <dgm:cxn modelId="{82238C72-7313-AA43-AB23-F1D6D000AF0E}" type="presParOf" srcId="{7E224F85-1DF4-40F3-86DE-16E496078EA2}" destId="{B64FE1BB-96A7-4A42-B938-26D496687E1E}" srcOrd="0" destOrd="0" presId="urn:microsoft.com/office/officeart/2018/2/layout/IconCircleList"/>
    <dgm:cxn modelId="{B24FF997-8285-9140-894A-99CDC541069B}" type="presParOf" srcId="{7E224F85-1DF4-40F3-86DE-16E496078EA2}" destId="{18E52F9C-36CE-4EC5-9B18-605EC349F8A3}" srcOrd="1" destOrd="0" presId="urn:microsoft.com/office/officeart/2018/2/layout/IconCircleList"/>
    <dgm:cxn modelId="{40D96C91-9916-3643-89DA-74A6F18B0C77}" type="presParOf" srcId="{7E224F85-1DF4-40F3-86DE-16E496078EA2}" destId="{C9637377-71C4-4FD8-9058-350B7AF172BD}" srcOrd="2" destOrd="0" presId="urn:microsoft.com/office/officeart/2018/2/layout/IconCircleList"/>
    <dgm:cxn modelId="{6720064D-AE40-D945-8C04-8FC87F8BEE99}" type="presParOf" srcId="{7E224F85-1DF4-40F3-86DE-16E496078EA2}" destId="{E30BDF99-1C52-48C1-94B1-C3EFC78A50F4}" srcOrd="3" destOrd="0" presId="urn:microsoft.com/office/officeart/2018/2/layout/IconCircleList"/>
    <dgm:cxn modelId="{DA583800-D037-A745-A264-7BE3E19D0903}" type="presParOf" srcId="{27AB5293-E844-4559-A199-E22C86905FDB}" destId="{3A820189-1CC7-4E89-A76E-AC11F3E47E87}" srcOrd="11" destOrd="0" presId="urn:microsoft.com/office/officeart/2018/2/layout/IconCircleList"/>
    <dgm:cxn modelId="{6F06C2C7-8CE1-1C44-968D-C5DBBBED371F}" type="presParOf" srcId="{27AB5293-E844-4559-A199-E22C86905FDB}" destId="{69F7541D-FBDE-4FA6-9B70-B0CA155BE3C7}" srcOrd="12" destOrd="0" presId="urn:microsoft.com/office/officeart/2018/2/layout/IconCircleList"/>
    <dgm:cxn modelId="{3EB7D1F1-9301-C944-A5AD-13DA6D01FA6D}" type="presParOf" srcId="{69F7541D-FBDE-4FA6-9B70-B0CA155BE3C7}" destId="{041EA54B-8085-42FD-A63E-202D456FBBF1}" srcOrd="0" destOrd="0" presId="urn:microsoft.com/office/officeart/2018/2/layout/IconCircleList"/>
    <dgm:cxn modelId="{D2E5F100-D361-2147-B96B-21F35576B271}" type="presParOf" srcId="{69F7541D-FBDE-4FA6-9B70-B0CA155BE3C7}" destId="{D5323618-8D63-4828-97D0-F95A0E047D72}" srcOrd="1" destOrd="0" presId="urn:microsoft.com/office/officeart/2018/2/layout/IconCircleList"/>
    <dgm:cxn modelId="{5B66FBA6-CBB5-5646-8331-CC83041DD8BB}" type="presParOf" srcId="{69F7541D-FBDE-4FA6-9B70-B0CA155BE3C7}" destId="{6D3BB090-3610-43A7-8119-68BDAEACD93C}" srcOrd="2" destOrd="0" presId="urn:microsoft.com/office/officeart/2018/2/layout/IconCircleList"/>
    <dgm:cxn modelId="{EEE17533-8764-4D49-A466-3BE716A9D1A4}" type="presParOf" srcId="{69F7541D-FBDE-4FA6-9B70-B0CA155BE3C7}" destId="{571AB12F-451F-451F-9DE2-133002CE67A2}" srcOrd="3" destOrd="0" presId="urn:microsoft.com/office/officeart/2018/2/layout/IconCircleList"/>
    <dgm:cxn modelId="{C612A20E-6CA4-F144-B3E9-BF6383B37DB2}" type="presParOf" srcId="{27AB5293-E844-4559-A199-E22C86905FDB}" destId="{442B5FCE-5058-4C5B-A133-FF0E309999A8}" srcOrd="13" destOrd="0" presId="urn:microsoft.com/office/officeart/2018/2/layout/IconCircleList"/>
    <dgm:cxn modelId="{A3C2C2BF-E14B-DC4D-B9ED-CDD4B7542CFD}" type="presParOf" srcId="{27AB5293-E844-4559-A199-E22C86905FDB}" destId="{E72DD4A5-87C0-43A6-9515-9106CC6228A7}" srcOrd="14" destOrd="0" presId="urn:microsoft.com/office/officeart/2018/2/layout/IconCircleList"/>
    <dgm:cxn modelId="{33A4C1C2-8055-8343-BDE9-698D6322AC9E}" type="presParOf" srcId="{E72DD4A5-87C0-43A6-9515-9106CC6228A7}" destId="{F17180EB-7510-493D-98CE-2CCEC98B7808}" srcOrd="0" destOrd="0" presId="urn:microsoft.com/office/officeart/2018/2/layout/IconCircleList"/>
    <dgm:cxn modelId="{88B3860C-C944-3640-855C-2864461016EA}" type="presParOf" srcId="{E72DD4A5-87C0-43A6-9515-9106CC6228A7}" destId="{6F177564-0EA6-43BF-BA10-53A4C57A198C}" srcOrd="1" destOrd="0" presId="urn:microsoft.com/office/officeart/2018/2/layout/IconCircleList"/>
    <dgm:cxn modelId="{806B2101-BF77-6A46-A827-7CA73A5F50AA}" type="presParOf" srcId="{E72DD4A5-87C0-43A6-9515-9106CC6228A7}" destId="{62F7D43C-8C10-4811-8D1C-213FCF5938D2}" srcOrd="2" destOrd="0" presId="urn:microsoft.com/office/officeart/2018/2/layout/IconCircleList"/>
    <dgm:cxn modelId="{A59484EC-BF78-A649-807D-84B47397B624}" type="presParOf" srcId="{E72DD4A5-87C0-43A6-9515-9106CC6228A7}" destId="{AB66BF5C-223E-4E33-B0DD-E539C045D29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C6383-72A9-4CD2-8F81-0BF11165695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01E3C28-9E6B-4F27-B77F-AEA29D1C6482}">
      <dgm:prSet/>
      <dgm:spPr/>
      <dgm:t>
        <a:bodyPr/>
        <a:lstStyle/>
        <a:p>
          <a:pPr>
            <a:lnSpc>
              <a:spcPct val="100000"/>
            </a:lnSpc>
            <a:defRPr b="1"/>
          </a:pPr>
          <a:r>
            <a:rPr lang="en-US"/>
            <a:t>Recession Proofing &amp; Rescuing Your Business</a:t>
          </a:r>
        </a:p>
      </dgm:t>
    </dgm:pt>
    <dgm:pt modelId="{34994530-FB9B-4CF3-82D0-021F477A5362}" type="parTrans" cxnId="{4ABB9693-14CA-4DD6-B320-0FB731C9756D}">
      <dgm:prSet/>
      <dgm:spPr/>
      <dgm:t>
        <a:bodyPr/>
        <a:lstStyle/>
        <a:p>
          <a:endParaRPr lang="en-US"/>
        </a:p>
      </dgm:t>
    </dgm:pt>
    <dgm:pt modelId="{FBE7E01A-C804-4067-BD69-DC492C7E4E3E}" type="sibTrans" cxnId="{4ABB9693-14CA-4DD6-B320-0FB731C9756D}">
      <dgm:prSet/>
      <dgm:spPr/>
      <dgm:t>
        <a:bodyPr/>
        <a:lstStyle/>
        <a:p>
          <a:endParaRPr lang="en-US"/>
        </a:p>
      </dgm:t>
    </dgm:pt>
    <dgm:pt modelId="{0AD9972F-6901-4AE4-8DD5-B721AAA8D20C}">
      <dgm:prSet/>
      <dgm:spPr/>
      <dgm:t>
        <a:bodyPr/>
        <a:lstStyle/>
        <a:p>
          <a:pPr>
            <a:lnSpc>
              <a:spcPct val="100000"/>
            </a:lnSpc>
            <a:defRPr b="1"/>
          </a:pPr>
          <a:r>
            <a:rPr lang="en-US"/>
            <a:t>Budgeting &amp; Cashflow Forecasting</a:t>
          </a:r>
        </a:p>
      </dgm:t>
    </dgm:pt>
    <dgm:pt modelId="{BB5BD494-8233-490C-BE2E-E3942987776B}" type="parTrans" cxnId="{9D8959A9-2CD9-42D4-839B-531767426349}">
      <dgm:prSet/>
      <dgm:spPr/>
      <dgm:t>
        <a:bodyPr/>
        <a:lstStyle/>
        <a:p>
          <a:endParaRPr lang="en-US"/>
        </a:p>
      </dgm:t>
    </dgm:pt>
    <dgm:pt modelId="{C4CE04E9-B5F4-4CD3-92BA-4AC909530F12}" type="sibTrans" cxnId="{9D8959A9-2CD9-42D4-839B-531767426349}">
      <dgm:prSet/>
      <dgm:spPr/>
      <dgm:t>
        <a:bodyPr/>
        <a:lstStyle/>
        <a:p>
          <a:endParaRPr lang="en-US"/>
        </a:p>
      </dgm:t>
    </dgm:pt>
    <dgm:pt modelId="{CA1F51BF-D2C1-45C4-8A13-3F96CADB3688}">
      <dgm:prSet/>
      <dgm:spPr/>
      <dgm:t>
        <a:bodyPr/>
        <a:lstStyle/>
        <a:p>
          <a:pPr>
            <a:lnSpc>
              <a:spcPct val="100000"/>
            </a:lnSpc>
          </a:pPr>
          <a:r>
            <a:rPr lang="en-US"/>
            <a:t>Scenario planning</a:t>
          </a:r>
        </a:p>
      </dgm:t>
    </dgm:pt>
    <dgm:pt modelId="{A7AA73B4-BD7B-4529-960A-E7FB55E95BF5}" type="parTrans" cxnId="{64A618AF-1C08-4A9F-95E6-FEB5031464F3}">
      <dgm:prSet/>
      <dgm:spPr/>
      <dgm:t>
        <a:bodyPr/>
        <a:lstStyle/>
        <a:p>
          <a:endParaRPr lang="en-US"/>
        </a:p>
      </dgm:t>
    </dgm:pt>
    <dgm:pt modelId="{6B8AA232-DED3-4E25-AA3F-D0AA821D784D}" type="sibTrans" cxnId="{64A618AF-1C08-4A9F-95E6-FEB5031464F3}">
      <dgm:prSet/>
      <dgm:spPr/>
      <dgm:t>
        <a:bodyPr/>
        <a:lstStyle/>
        <a:p>
          <a:endParaRPr lang="en-US"/>
        </a:p>
      </dgm:t>
    </dgm:pt>
    <dgm:pt modelId="{046814BE-CA06-439D-AFCB-A906379E9926}">
      <dgm:prSet/>
      <dgm:spPr/>
      <dgm:t>
        <a:bodyPr/>
        <a:lstStyle/>
        <a:p>
          <a:pPr>
            <a:lnSpc>
              <a:spcPct val="100000"/>
            </a:lnSpc>
          </a:pPr>
          <a:r>
            <a:rPr lang="en-US"/>
            <a:t>Pricing</a:t>
          </a:r>
        </a:p>
      </dgm:t>
    </dgm:pt>
    <dgm:pt modelId="{C59BBEFF-C1AC-4BAF-8289-9C1E7B2E77A9}" type="parTrans" cxnId="{73316F36-3762-46AE-98C8-98C12F003E74}">
      <dgm:prSet/>
      <dgm:spPr/>
      <dgm:t>
        <a:bodyPr/>
        <a:lstStyle/>
        <a:p>
          <a:endParaRPr lang="en-US"/>
        </a:p>
      </dgm:t>
    </dgm:pt>
    <dgm:pt modelId="{47EE9E71-9FDF-4BC5-B757-26997C05A04E}" type="sibTrans" cxnId="{73316F36-3762-46AE-98C8-98C12F003E74}">
      <dgm:prSet/>
      <dgm:spPr/>
      <dgm:t>
        <a:bodyPr/>
        <a:lstStyle/>
        <a:p>
          <a:endParaRPr lang="en-US"/>
        </a:p>
      </dgm:t>
    </dgm:pt>
    <dgm:pt modelId="{007B7C02-8BB5-4C9D-BC41-BB6370B446D1}">
      <dgm:prSet/>
      <dgm:spPr/>
      <dgm:t>
        <a:bodyPr/>
        <a:lstStyle/>
        <a:p>
          <a:pPr>
            <a:lnSpc>
              <a:spcPct val="100000"/>
            </a:lnSpc>
          </a:pPr>
          <a:r>
            <a:rPr lang="en-US"/>
            <a:t>Potential cash shortages</a:t>
          </a:r>
        </a:p>
      </dgm:t>
    </dgm:pt>
    <dgm:pt modelId="{6303359F-728F-4E34-8B2F-12588F4C8531}" type="parTrans" cxnId="{1FD621DD-B589-4A68-A015-C9B2E5AB311D}">
      <dgm:prSet/>
      <dgm:spPr/>
      <dgm:t>
        <a:bodyPr/>
        <a:lstStyle/>
        <a:p>
          <a:endParaRPr lang="en-US"/>
        </a:p>
      </dgm:t>
    </dgm:pt>
    <dgm:pt modelId="{F023002E-89B5-4984-9641-7061267AAB8C}" type="sibTrans" cxnId="{1FD621DD-B589-4A68-A015-C9B2E5AB311D}">
      <dgm:prSet/>
      <dgm:spPr/>
      <dgm:t>
        <a:bodyPr/>
        <a:lstStyle/>
        <a:p>
          <a:endParaRPr lang="en-US"/>
        </a:p>
      </dgm:t>
    </dgm:pt>
    <dgm:pt modelId="{FB12E932-23C7-42A1-8A86-1AB2D87941C3}">
      <dgm:prSet/>
      <dgm:spPr/>
      <dgm:t>
        <a:bodyPr/>
        <a:lstStyle/>
        <a:p>
          <a:pPr>
            <a:lnSpc>
              <a:spcPct val="100000"/>
            </a:lnSpc>
          </a:pPr>
          <a:r>
            <a:rPr lang="en-US"/>
            <a:t>Likely cash position</a:t>
          </a:r>
        </a:p>
      </dgm:t>
    </dgm:pt>
    <dgm:pt modelId="{C8F703A2-C26F-4D3B-BE06-05B7970428EC}" type="parTrans" cxnId="{85B94426-0E9C-43C6-8715-5B527A1EA6AD}">
      <dgm:prSet/>
      <dgm:spPr/>
      <dgm:t>
        <a:bodyPr/>
        <a:lstStyle/>
        <a:p>
          <a:endParaRPr lang="en-US"/>
        </a:p>
      </dgm:t>
    </dgm:pt>
    <dgm:pt modelId="{54EB9213-215A-4E26-AD83-9D872A350B83}" type="sibTrans" cxnId="{85B94426-0E9C-43C6-8715-5B527A1EA6AD}">
      <dgm:prSet/>
      <dgm:spPr/>
      <dgm:t>
        <a:bodyPr/>
        <a:lstStyle/>
        <a:p>
          <a:endParaRPr lang="en-US"/>
        </a:p>
      </dgm:t>
    </dgm:pt>
    <dgm:pt modelId="{90E8BA52-B730-4D93-8139-6562AC17A4CC}">
      <dgm:prSet/>
      <dgm:spPr/>
      <dgm:t>
        <a:bodyPr/>
        <a:lstStyle/>
        <a:p>
          <a:pPr>
            <a:lnSpc>
              <a:spcPct val="100000"/>
            </a:lnSpc>
          </a:pPr>
          <a:r>
            <a:rPr lang="en-US"/>
            <a:t>Plan tax payments</a:t>
          </a:r>
        </a:p>
      </dgm:t>
    </dgm:pt>
    <dgm:pt modelId="{8EC5ECB6-E221-484C-98E3-C269C9D5DFA9}" type="parTrans" cxnId="{4CA8974D-C48A-4B25-880C-34B88871646F}">
      <dgm:prSet/>
      <dgm:spPr/>
      <dgm:t>
        <a:bodyPr/>
        <a:lstStyle/>
        <a:p>
          <a:endParaRPr lang="en-US"/>
        </a:p>
      </dgm:t>
    </dgm:pt>
    <dgm:pt modelId="{4DE45A25-5C94-48A2-A0CA-D7992EDA3D2E}" type="sibTrans" cxnId="{4CA8974D-C48A-4B25-880C-34B88871646F}">
      <dgm:prSet/>
      <dgm:spPr/>
      <dgm:t>
        <a:bodyPr/>
        <a:lstStyle/>
        <a:p>
          <a:endParaRPr lang="en-US"/>
        </a:p>
      </dgm:t>
    </dgm:pt>
    <dgm:pt modelId="{472D3D6B-582D-4E64-A155-DAE7100D77F7}">
      <dgm:prSet/>
      <dgm:spPr/>
      <dgm:t>
        <a:bodyPr/>
        <a:lstStyle/>
        <a:p>
          <a:pPr>
            <a:lnSpc>
              <a:spcPct val="100000"/>
            </a:lnSpc>
          </a:pPr>
          <a:r>
            <a:rPr lang="en-US"/>
            <a:t>Seasonal peaks &amp; troughs</a:t>
          </a:r>
        </a:p>
      </dgm:t>
    </dgm:pt>
    <dgm:pt modelId="{AE8BABAB-852B-4D4C-BD4C-00C606280918}" type="parTrans" cxnId="{9284DDBD-EE02-4A2A-9099-92ADB245EEEF}">
      <dgm:prSet/>
      <dgm:spPr/>
      <dgm:t>
        <a:bodyPr/>
        <a:lstStyle/>
        <a:p>
          <a:endParaRPr lang="en-US"/>
        </a:p>
      </dgm:t>
    </dgm:pt>
    <dgm:pt modelId="{352067E8-62FB-4580-9B86-F14805C925AE}" type="sibTrans" cxnId="{9284DDBD-EE02-4A2A-9099-92ADB245EEEF}">
      <dgm:prSet/>
      <dgm:spPr/>
      <dgm:t>
        <a:bodyPr/>
        <a:lstStyle/>
        <a:p>
          <a:endParaRPr lang="en-US"/>
        </a:p>
      </dgm:t>
    </dgm:pt>
    <dgm:pt modelId="{65CEDEE1-18C0-41C2-A5F1-2DFF78190E0E}">
      <dgm:prSet/>
      <dgm:spPr/>
      <dgm:t>
        <a:bodyPr/>
        <a:lstStyle/>
        <a:p>
          <a:pPr>
            <a:lnSpc>
              <a:spcPct val="100000"/>
            </a:lnSpc>
          </a:pPr>
          <a:r>
            <a:rPr lang="en-US"/>
            <a:t>Staffing considerations</a:t>
          </a:r>
        </a:p>
      </dgm:t>
    </dgm:pt>
    <dgm:pt modelId="{37AEBCCF-1304-4B52-91A9-5542235730E0}" type="parTrans" cxnId="{755577A2-C610-4CCB-88D9-368165C89566}">
      <dgm:prSet/>
      <dgm:spPr/>
      <dgm:t>
        <a:bodyPr/>
        <a:lstStyle/>
        <a:p>
          <a:endParaRPr lang="en-US"/>
        </a:p>
      </dgm:t>
    </dgm:pt>
    <dgm:pt modelId="{A6C33929-4A73-43F4-A876-0A1B5A79E2E1}" type="sibTrans" cxnId="{755577A2-C610-4CCB-88D9-368165C89566}">
      <dgm:prSet/>
      <dgm:spPr/>
      <dgm:t>
        <a:bodyPr/>
        <a:lstStyle/>
        <a:p>
          <a:endParaRPr lang="en-US"/>
        </a:p>
      </dgm:t>
    </dgm:pt>
    <dgm:pt modelId="{F5800DEF-763E-4053-8D35-CCB05CD4FA56}">
      <dgm:prSet/>
      <dgm:spPr/>
      <dgm:t>
        <a:bodyPr/>
        <a:lstStyle/>
        <a:p>
          <a:pPr>
            <a:lnSpc>
              <a:spcPct val="100000"/>
            </a:lnSpc>
          </a:pPr>
          <a:r>
            <a:rPr lang="en-US"/>
            <a:t>Tax Planning</a:t>
          </a:r>
        </a:p>
      </dgm:t>
    </dgm:pt>
    <dgm:pt modelId="{985D2DFF-8FAB-47A4-B72D-CB991D3DD64E}" type="parTrans" cxnId="{2DA1F77A-C1FA-4209-9AEA-46A4848AB3A1}">
      <dgm:prSet/>
      <dgm:spPr/>
      <dgm:t>
        <a:bodyPr/>
        <a:lstStyle/>
        <a:p>
          <a:endParaRPr lang="en-US"/>
        </a:p>
      </dgm:t>
    </dgm:pt>
    <dgm:pt modelId="{BF19CC92-8289-4AFA-A335-44A31B587EE8}" type="sibTrans" cxnId="{2DA1F77A-C1FA-4209-9AEA-46A4848AB3A1}">
      <dgm:prSet/>
      <dgm:spPr/>
      <dgm:t>
        <a:bodyPr/>
        <a:lstStyle/>
        <a:p>
          <a:endParaRPr lang="en-US"/>
        </a:p>
      </dgm:t>
    </dgm:pt>
    <dgm:pt modelId="{FE9DDB66-2939-4C2D-B15A-7E167D54BBBB}">
      <dgm:prSet/>
      <dgm:spPr/>
      <dgm:t>
        <a:bodyPr/>
        <a:lstStyle/>
        <a:p>
          <a:pPr>
            <a:lnSpc>
              <a:spcPct val="100000"/>
            </a:lnSpc>
          </a:pPr>
          <a:r>
            <a:rPr lang="en-US"/>
            <a:t>Profit maximization</a:t>
          </a:r>
        </a:p>
      </dgm:t>
    </dgm:pt>
    <dgm:pt modelId="{F45E306A-4D6A-44C5-9868-2E462E892B0A}" type="parTrans" cxnId="{BD62F6E9-E53B-4875-A6DD-2B35B826C45B}">
      <dgm:prSet/>
      <dgm:spPr/>
      <dgm:t>
        <a:bodyPr/>
        <a:lstStyle/>
        <a:p>
          <a:endParaRPr lang="en-US"/>
        </a:p>
      </dgm:t>
    </dgm:pt>
    <dgm:pt modelId="{993B7413-BEA4-4ADD-B476-FBD3A5277FC5}" type="sibTrans" cxnId="{BD62F6E9-E53B-4875-A6DD-2B35B826C45B}">
      <dgm:prSet/>
      <dgm:spPr/>
      <dgm:t>
        <a:bodyPr/>
        <a:lstStyle/>
        <a:p>
          <a:endParaRPr lang="en-US"/>
        </a:p>
      </dgm:t>
    </dgm:pt>
    <dgm:pt modelId="{E9D7F2EF-EBFD-41E2-AE47-30B5AD1DB9A1}">
      <dgm:prSet/>
      <dgm:spPr/>
      <dgm:t>
        <a:bodyPr/>
        <a:lstStyle/>
        <a:p>
          <a:pPr>
            <a:lnSpc>
              <a:spcPct val="100000"/>
            </a:lnSpc>
            <a:defRPr b="1"/>
          </a:pPr>
          <a:r>
            <a:rPr lang="en-US"/>
            <a:t>Risk Analysis</a:t>
          </a:r>
        </a:p>
      </dgm:t>
    </dgm:pt>
    <dgm:pt modelId="{3A949703-33A7-4887-B1E1-9EE7CB7F7F14}" type="parTrans" cxnId="{D18C9D55-E479-4BAF-B069-9E98AF972E75}">
      <dgm:prSet/>
      <dgm:spPr/>
      <dgm:t>
        <a:bodyPr/>
        <a:lstStyle/>
        <a:p>
          <a:endParaRPr lang="en-US"/>
        </a:p>
      </dgm:t>
    </dgm:pt>
    <dgm:pt modelId="{0C63B194-44AB-42D3-A968-53172E0C6B21}" type="sibTrans" cxnId="{D18C9D55-E479-4BAF-B069-9E98AF972E75}">
      <dgm:prSet/>
      <dgm:spPr/>
      <dgm:t>
        <a:bodyPr/>
        <a:lstStyle/>
        <a:p>
          <a:endParaRPr lang="en-US"/>
        </a:p>
      </dgm:t>
    </dgm:pt>
    <dgm:pt modelId="{D6DBDA44-6DC6-4CC1-A0F1-13444A229284}" type="pres">
      <dgm:prSet presAssocID="{75EC6383-72A9-4CD2-8F81-0BF11165695F}" presName="root" presStyleCnt="0">
        <dgm:presLayoutVars>
          <dgm:dir/>
          <dgm:resizeHandles val="exact"/>
        </dgm:presLayoutVars>
      </dgm:prSet>
      <dgm:spPr/>
      <dgm:t>
        <a:bodyPr/>
        <a:lstStyle/>
        <a:p>
          <a:endParaRPr lang="en-US"/>
        </a:p>
      </dgm:t>
    </dgm:pt>
    <dgm:pt modelId="{6FAD54BF-CDEF-453E-8595-4B98B85F8DAD}" type="pres">
      <dgm:prSet presAssocID="{601E3C28-9E6B-4F27-B77F-AEA29D1C6482}" presName="compNode" presStyleCnt="0"/>
      <dgm:spPr/>
    </dgm:pt>
    <dgm:pt modelId="{08716465-EB6D-4CDC-BC6E-D199BB789836}" type="pres">
      <dgm:prSet presAssocID="{601E3C28-9E6B-4F27-B77F-AEA29D1C64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9C2211EA-C9A0-4473-AB52-207BBE11ECD6}" type="pres">
      <dgm:prSet presAssocID="{601E3C28-9E6B-4F27-B77F-AEA29D1C6482}" presName="iconSpace" presStyleCnt="0"/>
      <dgm:spPr/>
    </dgm:pt>
    <dgm:pt modelId="{E64812C2-0BFD-43F7-A3E1-077E6D84D28E}" type="pres">
      <dgm:prSet presAssocID="{601E3C28-9E6B-4F27-B77F-AEA29D1C6482}" presName="parTx" presStyleLbl="revTx" presStyleIdx="0" presStyleCnt="6">
        <dgm:presLayoutVars>
          <dgm:chMax val="0"/>
          <dgm:chPref val="0"/>
        </dgm:presLayoutVars>
      </dgm:prSet>
      <dgm:spPr/>
      <dgm:t>
        <a:bodyPr/>
        <a:lstStyle/>
        <a:p>
          <a:endParaRPr lang="en-US"/>
        </a:p>
      </dgm:t>
    </dgm:pt>
    <dgm:pt modelId="{ABE5DF4A-D133-4DF1-B097-0A641FB40CC4}" type="pres">
      <dgm:prSet presAssocID="{601E3C28-9E6B-4F27-B77F-AEA29D1C6482}" presName="txSpace" presStyleCnt="0"/>
      <dgm:spPr/>
    </dgm:pt>
    <dgm:pt modelId="{2878762F-0B52-4716-A7FD-25D59A65CF6C}" type="pres">
      <dgm:prSet presAssocID="{601E3C28-9E6B-4F27-B77F-AEA29D1C6482}" presName="desTx" presStyleLbl="revTx" presStyleIdx="1" presStyleCnt="6">
        <dgm:presLayoutVars/>
      </dgm:prSet>
      <dgm:spPr/>
    </dgm:pt>
    <dgm:pt modelId="{BFDC0CD2-0362-4731-811F-EAE647CC3EC3}" type="pres">
      <dgm:prSet presAssocID="{FBE7E01A-C804-4067-BD69-DC492C7E4E3E}" presName="sibTrans" presStyleCnt="0"/>
      <dgm:spPr/>
    </dgm:pt>
    <dgm:pt modelId="{6DD7E1F0-E16D-4AAB-A308-F5D895B8B00E}" type="pres">
      <dgm:prSet presAssocID="{0AD9972F-6901-4AE4-8DD5-B721AAA8D20C}" presName="compNode" presStyleCnt="0"/>
      <dgm:spPr/>
    </dgm:pt>
    <dgm:pt modelId="{94B39968-96C3-4216-B0C5-B1C8DFBBBB6F}" type="pres">
      <dgm:prSet presAssocID="{0AD9972F-6901-4AE4-8DD5-B721AAA8D2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A646C1E1-87CB-42DC-BE8F-8B9373855813}" type="pres">
      <dgm:prSet presAssocID="{0AD9972F-6901-4AE4-8DD5-B721AAA8D20C}" presName="iconSpace" presStyleCnt="0"/>
      <dgm:spPr/>
    </dgm:pt>
    <dgm:pt modelId="{DC3F5BB3-7CC7-4248-B575-93F2B56820AB}" type="pres">
      <dgm:prSet presAssocID="{0AD9972F-6901-4AE4-8DD5-B721AAA8D20C}" presName="parTx" presStyleLbl="revTx" presStyleIdx="2" presStyleCnt="6">
        <dgm:presLayoutVars>
          <dgm:chMax val="0"/>
          <dgm:chPref val="0"/>
        </dgm:presLayoutVars>
      </dgm:prSet>
      <dgm:spPr/>
      <dgm:t>
        <a:bodyPr/>
        <a:lstStyle/>
        <a:p>
          <a:endParaRPr lang="en-US"/>
        </a:p>
      </dgm:t>
    </dgm:pt>
    <dgm:pt modelId="{EE82097C-A18A-4489-8D68-AA93286F94BA}" type="pres">
      <dgm:prSet presAssocID="{0AD9972F-6901-4AE4-8DD5-B721AAA8D20C}" presName="txSpace" presStyleCnt="0"/>
      <dgm:spPr/>
    </dgm:pt>
    <dgm:pt modelId="{12C4E5A9-F5F4-497D-9DFA-D001BAED0B0A}" type="pres">
      <dgm:prSet presAssocID="{0AD9972F-6901-4AE4-8DD5-B721AAA8D20C}" presName="desTx" presStyleLbl="revTx" presStyleIdx="3" presStyleCnt="6">
        <dgm:presLayoutVars/>
      </dgm:prSet>
      <dgm:spPr/>
      <dgm:t>
        <a:bodyPr/>
        <a:lstStyle/>
        <a:p>
          <a:endParaRPr lang="en-US"/>
        </a:p>
      </dgm:t>
    </dgm:pt>
    <dgm:pt modelId="{C7CBF411-A82A-48E2-BE78-EB6ACB0DAE9A}" type="pres">
      <dgm:prSet presAssocID="{C4CE04E9-B5F4-4CD3-92BA-4AC909530F12}" presName="sibTrans" presStyleCnt="0"/>
      <dgm:spPr/>
    </dgm:pt>
    <dgm:pt modelId="{B20DB36B-269F-49D1-A02A-A17650980E27}" type="pres">
      <dgm:prSet presAssocID="{E9D7F2EF-EBFD-41E2-AE47-30B5AD1DB9A1}" presName="compNode" presStyleCnt="0"/>
      <dgm:spPr/>
    </dgm:pt>
    <dgm:pt modelId="{0DB0AFAF-BFA0-4B59-9259-B5AA5B742591}" type="pres">
      <dgm:prSet presAssocID="{E9D7F2EF-EBFD-41E2-AE47-30B5AD1DB9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arning"/>
        </a:ext>
      </dgm:extLst>
    </dgm:pt>
    <dgm:pt modelId="{E168F359-D737-4812-A376-8497EFE483DA}" type="pres">
      <dgm:prSet presAssocID="{E9D7F2EF-EBFD-41E2-AE47-30B5AD1DB9A1}" presName="iconSpace" presStyleCnt="0"/>
      <dgm:spPr/>
    </dgm:pt>
    <dgm:pt modelId="{7B079973-BDBE-4B83-B344-BFE2AD9A00E4}" type="pres">
      <dgm:prSet presAssocID="{E9D7F2EF-EBFD-41E2-AE47-30B5AD1DB9A1}" presName="parTx" presStyleLbl="revTx" presStyleIdx="4" presStyleCnt="6">
        <dgm:presLayoutVars>
          <dgm:chMax val="0"/>
          <dgm:chPref val="0"/>
        </dgm:presLayoutVars>
      </dgm:prSet>
      <dgm:spPr/>
      <dgm:t>
        <a:bodyPr/>
        <a:lstStyle/>
        <a:p>
          <a:endParaRPr lang="en-US"/>
        </a:p>
      </dgm:t>
    </dgm:pt>
    <dgm:pt modelId="{53858FF6-79CF-4E5F-B92A-914DAD649DB1}" type="pres">
      <dgm:prSet presAssocID="{E9D7F2EF-EBFD-41E2-AE47-30B5AD1DB9A1}" presName="txSpace" presStyleCnt="0"/>
      <dgm:spPr/>
    </dgm:pt>
    <dgm:pt modelId="{3996D9D1-BB62-42EF-96F7-D02DEF997F4E}" type="pres">
      <dgm:prSet presAssocID="{E9D7F2EF-EBFD-41E2-AE47-30B5AD1DB9A1}" presName="desTx" presStyleLbl="revTx" presStyleIdx="5" presStyleCnt="6">
        <dgm:presLayoutVars/>
      </dgm:prSet>
      <dgm:spPr/>
    </dgm:pt>
  </dgm:ptLst>
  <dgm:cxnLst>
    <dgm:cxn modelId="{73316F36-3762-46AE-98C8-98C12F003E74}" srcId="{0AD9972F-6901-4AE4-8DD5-B721AAA8D20C}" destId="{046814BE-CA06-439D-AFCB-A906379E9926}" srcOrd="1" destOrd="0" parTransId="{C59BBEFF-C1AC-4BAF-8289-9C1E7B2E77A9}" sibTransId="{47EE9E71-9FDF-4BC5-B757-26997C05A04E}"/>
    <dgm:cxn modelId="{A5F80842-94E6-45AD-B7FF-3271C46F8AD6}" type="presOf" srcId="{CA1F51BF-D2C1-45C4-8A13-3F96CADB3688}" destId="{12C4E5A9-F5F4-497D-9DFA-D001BAED0B0A}" srcOrd="0" destOrd="0" presId="urn:microsoft.com/office/officeart/2018/5/layout/CenteredIconLabelDescriptionList"/>
    <dgm:cxn modelId="{C9C242C4-E73B-48A0-AA73-331ABE51D648}" type="presOf" srcId="{E9D7F2EF-EBFD-41E2-AE47-30B5AD1DB9A1}" destId="{7B079973-BDBE-4B83-B344-BFE2AD9A00E4}" srcOrd="0" destOrd="0" presId="urn:microsoft.com/office/officeart/2018/5/layout/CenteredIconLabelDescriptionList"/>
    <dgm:cxn modelId="{61FA265E-E773-4561-A1A4-2F9B47BCA790}" type="presOf" srcId="{007B7C02-8BB5-4C9D-BC41-BB6370B446D1}" destId="{12C4E5A9-F5F4-497D-9DFA-D001BAED0B0A}" srcOrd="0" destOrd="2" presId="urn:microsoft.com/office/officeart/2018/5/layout/CenteredIconLabelDescriptionList"/>
    <dgm:cxn modelId="{85B94426-0E9C-43C6-8715-5B527A1EA6AD}" srcId="{0AD9972F-6901-4AE4-8DD5-B721AAA8D20C}" destId="{FB12E932-23C7-42A1-8A86-1AB2D87941C3}" srcOrd="3" destOrd="0" parTransId="{C8F703A2-C26F-4D3B-BE06-05B7970428EC}" sibTransId="{54EB9213-215A-4E26-AD83-9D872A350B83}"/>
    <dgm:cxn modelId="{4ABB9693-14CA-4DD6-B320-0FB731C9756D}" srcId="{75EC6383-72A9-4CD2-8F81-0BF11165695F}" destId="{601E3C28-9E6B-4F27-B77F-AEA29D1C6482}" srcOrd="0" destOrd="0" parTransId="{34994530-FB9B-4CF3-82D0-021F477A5362}" sibTransId="{FBE7E01A-C804-4067-BD69-DC492C7E4E3E}"/>
    <dgm:cxn modelId="{99CE644B-F830-4F7C-9EC6-DA2326048AE3}" type="presOf" srcId="{F5800DEF-763E-4053-8D35-CCB05CD4FA56}" destId="{12C4E5A9-F5F4-497D-9DFA-D001BAED0B0A}" srcOrd="0" destOrd="7" presId="urn:microsoft.com/office/officeart/2018/5/layout/CenteredIconLabelDescriptionList"/>
    <dgm:cxn modelId="{9D8959A9-2CD9-42D4-839B-531767426349}" srcId="{75EC6383-72A9-4CD2-8F81-0BF11165695F}" destId="{0AD9972F-6901-4AE4-8DD5-B721AAA8D20C}" srcOrd="1" destOrd="0" parTransId="{BB5BD494-8233-490C-BE2E-E3942987776B}" sibTransId="{C4CE04E9-B5F4-4CD3-92BA-4AC909530F12}"/>
    <dgm:cxn modelId="{9284DDBD-EE02-4A2A-9099-92ADB245EEEF}" srcId="{0AD9972F-6901-4AE4-8DD5-B721AAA8D20C}" destId="{472D3D6B-582D-4E64-A155-DAE7100D77F7}" srcOrd="5" destOrd="0" parTransId="{AE8BABAB-852B-4D4C-BD4C-00C606280918}" sibTransId="{352067E8-62FB-4580-9B86-F14805C925AE}"/>
    <dgm:cxn modelId="{7C75E879-DCAE-4162-8E48-916E59576EE0}" type="presOf" srcId="{90E8BA52-B730-4D93-8139-6562AC17A4CC}" destId="{12C4E5A9-F5F4-497D-9DFA-D001BAED0B0A}" srcOrd="0" destOrd="4" presId="urn:microsoft.com/office/officeart/2018/5/layout/CenteredIconLabelDescriptionList"/>
    <dgm:cxn modelId="{1FD621DD-B589-4A68-A015-C9B2E5AB311D}" srcId="{0AD9972F-6901-4AE4-8DD5-B721AAA8D20C}" destId="{007B7C02-8BB5-4C9D-BC41-BB6370B446D1}" srcOrd="2" destOrd="0" parTransId="{6303359F-728F-4E34-8B2F-12588F4C8531}" sibTransId="{F023002E-89B5-4984-9641-7061267AAB8C}"/>
    <dgm:cxn modelId="{342D3C7D-48D6-4366-B63B-F15A7BCD2134}" type="presOf" srcId="{FB12E932-23C7-42A1-8A86-1AB2D87941C3}" destId="{12C4E5A9-F5F4-497D-9DFA-D001BAED0B0A}" srcOrd="0" destOrd="3" presId="urn:microsoft.com/office/officeart/2018/5/layout/CenteredIconLabelDescriptionList"/>
    <dgm:cxn modelId="{755577A2-C610-4CCB-88D9-368165C89566}" srcId="{0AD9972F-6901-4AE4-8DD5-B721AAA8D20C}" destId="{65CEDEE1-18C0-41C2-A5F1-2DFF78190E0E}" srcOrd="6" destOrd="0" parTransId="{37AEBCCF-1304-4B52-91A9-5542235730E0}" sibTransId="{A6C33929-4A73-43F4-A876-0A1B5A79E2E1}"/>
    <dgm:cxn modelId="{F31F49FB-EAFE-4665-870C-45889059CC4B}" type="presOf" srcId="{65CEDEE1-18C0-41C2-A5F1-2DFF78190E0E}" destId="{12C4E5A9-F5F4-497D-9DFA-D001BAED0B0A}" srcOrd="0" destOrd="6" presId="urn:microsoft.com/office/officeart/2018/5/layout/CenteredIconLabelDescriptionList"/>
    <dgm:cxn modelId="{C27D8016-E34C-472C-99B2-C27DAC6A2537}" type="presOf" srcId="{75EC6383-72A9-4CD2-8F81-0BF11165695F}" destId="{D6DBDA44-6DC6-4CC1-A0F1-13444A229284}" srcOrd="0" destOrd="0" presId="urn:microsoft.com/office/officeart/2018/5/layout/CenteredIconLabelDescriptionList"/>
    <dgm:cxn modelId="{64A618AF-1C08-4A9F-95E6-FEB5031464F3}" srcId="{0AD9972F-6901-4AE4-8DD5-B721AAA8D20C}" destId="{CA1F51BF-D2C1-45C4-8A13-3F96CADB3688}" srcOrd="0" destOrd="0" parTransId="{A7AA73B4-BD7B-4529-960A-E7FB55E95BF5}" sibTransId="{6B8AA232-DED3-4E25-AA3F-D0AA821D784D}"/>
    <dgm:cxn modelId="{4CA8974D-C48A-4B25-880C-34B88871646F}" srcId="{0AD9972F-6901-4AE4-8DD5-B721AAA8D20C}" destId="{90E8BA52-B730-4D93-8139-6562AC17A4CC}" srcOrd="4" destOrd="0" parTransId="{8EC5ECB6-E221-484C-98E3-C269C9D5DFA9}" sibTransId="{4DE45A25-5C94-48A2-A0CA-D7992EDA3D2E}"/>
    <dgm:cxn modelId="{2EFD7880-CE84-42B8-91DD-791BBD3F706D}" type="presOf" srcId="{FE9DDB66-2939-4C2D-B15A-7E167D54BBBB}" destId="{12C4E5A9-F5F4-497D-9DFA-D001BAED0B0A}" srcOrd="0" destOrd="8" presId="urn:microsoft.com/office/officeart/2018/5/layout/CenteredIconLabelDescriptionList"/>
    <dgm:cxn modelId="{BD62F6E9-E53B-4875-A6DD-2B35B826C45B}" srcId="{0AD9972F-6901-4AE4-8DD5-B721AAA8D20C}" destId="{FE9DDB66-2939-4C2D-B15A-7E167D54BBBB}" srcOrd="8" destOrd="0" parTransId="{F45E306A-4D6A-44C5-9868-2E462E892B0A}" sibTransId="{993B7413-BEA4-4ADD-B476-FBD3A5277FC5}"/>
    <dgm:cxn modelId="{B9D4859C-37EC-49A4-9AE2-581009800337}" type="presOf" srcId="{0AD9972F-6901-4AE4-8DD5-B721AAA8D20C}" destId="{DC3F5BB3-7CC7-4248-B575-93F2B56820AB}" srcOrd="0" destOrd="0" presId="urn:microsoft.com/office/officeart/2018/5/layout/CenteredIconLabelDescriptionList"/>
    <dgm:cxn modelId="{2DA1F77A-C1FA-4209-9AEA-46A4848AB3A1}" srcId="{0AD9972F-6901-4AE4-8DD5-B721AAA8D20C}" destId="{F5800DEF-763E-4053-8D35-CCB05CD4FA56}" srcOrd="7" destOrd="0" parTransId="{985D2DFF-8FAB-47A4-B72D-CB991D3DD64E}" sibTransId="{BF19CC92-8289-4AFA-A335-44A31B587EE8}"/>
    <dgm:cxn modelId="{B12E2F87-68E2-4A6B-AF47-B12A89D495B8}" type="presOf" srcId="{046814BE-CA06-439D-AFCB-A906379E9926}" destId="{12C4E5A9-F5F4-497D-9DFA-D001BAED0B0A}" srcOrd="0" destOrd="1" presId="urn:microsoft.com/office/officeart/2018/5/layout/CenteredIconLabelDescriptionList"/>
    <dgm:cxn modelId="{D18C9D55-E479-4BAF-B069-9E98AF972E75}" srcId="{75EC6383-72A9-4CD2-8F81-0BF11165695F}" destId="{E9D7F2EF-EBFD-41E2-AE47-30B5AD1DB9A1}" srcOrd="2" destOrd="0" parTransId="{3A949703-33A7-4887-B1E1-9EE7CB7F7F14}" sibTransId="{0C63B194-44AB-42D3-A968-53172E0C6B21}"/>
    <dgm:cxn modelId="{777DF16A-DE79-4C25-A15A-E2BA90B4FD5B}" type="presOf" srcId="{472D3D6B-582D-4E64-A155-DAE7100D77F7}" destId="{12C4E5A9-F5F4-497D-9DFA-D001BAED0B0A}" srcOrd="0" destOrd="5" presId="urn:microsoft.com/office/officeart/2018/5/layout/CenteredIconLabelDescriptionList"/>
    <dgm:cxn modelId="{4EC04137-CEAF-4ACC-B063-8D9A0491AB12}" type="presOf" srcId="{601E3C28-9E6B-4F27-B77F-AEA29D1C6482}" destId="{E64812C2-0BFD-43F7-A3E1-077E6D84D28E}" srcOrd="0" destOrd="0" presId="urn:microsoft.com/office/officeart/2018/5/layout/CenteredIconLabelDescriptionList"/>
    <dgm:cxn modelId="{C207ED4B-A404-4C90-B977-E82BEEC6D581}" type="presParOf" srcId="{D6DBDA44-6DC6-4CC1-A0F1-13444A229284}" destId="{6FAD54BF-CDEF-453E-8595-4B98B85F8DAD}" srcOrd="0" destOrd="0" presId="urn:microsoft.com/office/officeart/2018/5/layout/CenteredIconLabelDescriptionList"/>
    <dgm:cxn modelId="{F105E26E-FC88-4222-A521-C0C4C0332EF2}" type="presParOf" srcId="{6FAD54BF-CDEF-453E-8595-4B98B85F8DAD}" destId="{08716465-EB6D-4CDC-BC6E-D199BB789836}" srcOrd="0" destOrd="0" presId="urn:microsoft.com/office/officeart/2018/5/layout/CenteredIconLabelDescriptionList"/>
    <dgm:cxn modelId="{6984DE04-FFBE-4A82-83F1-449ABCA073F3}" type="presParOf" srcId="{6FAD54BF-CDEF-453E-8595-4B98B85F8DAD}" destId="{9C2211EA-C9A0-4473-AB52-207BBE11ECD6}" srcOrd="1" destOrd="0" presId="urn:microsoft.com/office/officeart/2018/5/layout/CenteredIconLabelDescriptionList"/>
    <dgm:cxn modelId="{6D0BE020-40F1-4D03-9FAF-82F3AD4BB233}" type="presParOf" srcId="{6FAD54BF-CDEF-453E-8595-4B98B85F8DAD}" destId="{E64812C2-0BFD-43F7-A3E1-077E6D84D28E}" srcOrd="2" destOrd="0" presId="urn:microsoft.com/office/officeart/2018/5/layout/CenteredIconLabelDescriptionList"/>
    <dgm:cxn modelId="{EF53447E-DD29-4B31-8A9D-0F7B590084FD}" type="presParOf" srcId="{6FAD54BF-CDEF-453E-8595-4B98B85F8DAD}" destId="{ABE5DF4A-D133-4DF1-B097-0A641FB40CC4}" srcOrd="3" destOrd="0" presId="urn:microsoft.com/office/officeart/2018/5/layout/CenteredIconLabelDescriptionList"/>
    <dgm:cxn modelId="{23643236-AE21-44B2-B3FB-D623200663E0}" type="presParOf" srcId="{6FAD54BF-CDEF-453E-8595-4B98B85F8DAD}" destId="{2878762F-0B52-4716-A7FD-25D59A65CF6C}" srcOrd="4" destOrd="0" presId="urn:microsoft.com/office/officeart/2018/5/layout/CenteredIconLabelDescriptionList"/>
    <dgm:cxn modelId="{E5F87FCF-BE4D-4546-BEC7-95BF9D9D75B2}" type="presParOf" srcId="{D6DBDA44-6DC6-4CC1-A0F1-13444A229284}" destId="{BFDC0CD2-0362-4731-811F-EAE647CC3EC3}" srcOrd="1" destOrd="0" presId="urn:microsoft.com/office/officeart/2018/5/layout/CenteredIconLabelDescriptionList"/>
    <dgm:cxn modelId="{36E50408-F0D1-48B9-B820-6FF96DE1B104}" type="presParOf" srcId="{D6DBDA44-6DC6-4CC1-A0F1-13444A229284}" destId="{6DD7E1F0-E16D-4AAB-A308-F5D895B8B00E}" srcOrd="2" destOrd="0" presId="urn:microsoft.com/office/officeart/2018/5/layout/CenteredIconLabelDescriptionList"/>
    <dgm:cxn modelId="{26945EA1-D82F-4DD0-BBAE-B16885DEA8E5}" type="presParOf" srcId="{6DD7E1F0-E16D-4AAB-A308-F5D895B8B00E}" destId="{94B39968-96C3-4216-B0C5-B1C8DFBBBB6F}" srcOrd="0" destOrd="0" presId="urn:microsoft.com/office/officeart/2018/5/layout/CenteredIconLabelDescriptionList"/>
    <dgm:cxn modelId="{216A5366-3E7E-49BD-8CAE-8EEFF061D1C3}" type="presParOf" srcId="{6DD7E1F0-E16D-4AAB-A308-F5D895B8B00E}" destId="{A646C1E1-87CB-42DC-BE8F-8B9373855813}" srcOrd="1" destOrd="0" presId="urn:microsoft.com/office/officeart/2018/5/layout/CenteredIconLabelDescriptionList"/>
    <dgm:cxn modelId="{587F4437-921F-462D-A065-8D678225157B}" type="presParOf" srcId="{6DD7E1F0-E16D-4AAB-A308-F5D895B8B00E}" destId="{DC3F5BB3-7CC7-4248-B575-93F2B56820AB}" srcOrd="2" destOrd="0" presId="urn:microsoft.com/office/officeart/2018/5/layout/CenteredIconLabelDescriptionList"/>
    <dgm:cxn modelId="{82FEF905-9B54-42FD-9FC0-E6D01109F5F5}" type="presParOf" srcId="{6DD7E1F0-E16D-4AAB-A308-F5D895B8B00E}" destId="{EE82097C-A18A-4489-8D68-AA93286F94BA}" srcOrd="3" destOrd="0" presId="urn:microsoft.com/office/officeart/2018/5/layout/CenteredIconLabelDescriptionList"/>
    <dgm:cxn modelId="{64ED2647-01DE-4010-B61E-2CDA88C9A01C}" type="presParOf" srcId="{6DD7E1F0-E16D-4AAB-A308-F5D895B8B00E}" destId="{12C4E5A9-F5F4-497D-9DFA-D001BAED0B0A}" srcOrd="4" destOrd="0" presId="urn:microsoft.com/office/officeart/2018/5/layout/CenteredIconLabelDescriptionList"/>
    <dgm:cxn modelId="{32D9CF05-8F6C-4E8F-8496-6E8AEA04029E}" type="presParOf" srcId="{D6DBDA44-6DC6-4CC1-A0F1-13444A229284}" destId="{C7CBF411-A82A-48E2-BE78-EB6ACB0DAE9A}" srcOrd="3" destOrd="0" presId="urn:microsoft.com/office/officeart/2018/5/layout/CenteredIconLabelDescriptionList"/>
    <dgm:cxn modelId="{7199D05F-493E-4E39-8354-795D2EE603F5}" type="presParOf" srcId="{D6DBDA44-6DC6-4CC1-A0F1-13444A229284}" destId="{B20DB36B-269F-49D1-A02A-A17650980E27}" srcOrd="4" destOrd="0" presId="urn:microsoft.com/office/officeart/2018/5/layout/CenteredIconLabelDescriptionList"/>
    <dgm:cxn modelId="{384D563E-5207-46CE-B751-F3E63DEA1292}" type="presParOf" srcId="{B20DB36B-269F-49D1-A02A-A17650980E27}" destId="{0DB0AFAF-BFA0-4B59-9259-B5AA5B742591}" srcOrd="0" destOrd="0" presId="urn:microsoft.com/office/officeart/2018/5/layout/CenteredIconLabelDescriptionList"/>
    <dgm:cxn modelId="{D1399C69-2F3B-4925-B4D3-19C20D99F25C}" type="presParOf" srcId="{B20DB36B-269F-49D1-A02A-A17650980E27}" destId="{E168F359-D737-4812-A376-8497EFE483DA}" srcOrd="1" destOrd="0" presId="urn:microsoft.com/office/officeart/2018/5/layout/CenteredIconLabelDescriptionList"/>
    <dgm:cxn modelId="{2EB90A58-23F3-4AEA-9A21-B4EF180DD3F7}" type="presParOf" srcId="{B20DB36B-269F-49D1-A02A-A17650980E27}" destId="{7B079973-BDBE-4B83-B344-BFE2AD9A00E4}" srcOrd="2" destOrd="0" presId="urn:microsoft.com/office/officeart/2018/5/layout/CenteredIconLabelDescriptionList"/>
    <dgm:cxn modelId="{FE947B0D-40DA-491C-B421-3978CDBDDAB8}" type="presParOf" srcId="{B20DB36B-269F-49D1-A02A-A17650980E27}" destId="{53858FF6-79CF-4E5F-B92A-914DAD649DB1}" srcOrd="3" destOrd="0" presId="urn:microsoft.com/office/officeart/2018/5/layout/CenteredIconLabelDescriptionList"/>
    <dgm:cxn modelId="{CB216A98-6A85-4BB2-A107-3D340E6ABE55}" type="presParOf" srcId="{B20DB36B-269F-49D1-A02A-A17650980E27}" destId="{3996D9D1-BB62-42EF-96F7-D02DEF997F4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9B1DD-78AD-4246-B510-74F9C6699FE3}">
      <dsp:nvSpPr>
        <dsp:cNvPr id="0" name=""/>
        <dsp:cNvSpPr/>
      </dsp:nvSpPr>
      <dsp:spPr>
        <a:xfrm>
          <a:off x="712007" y="67234"/>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ACAC1-9B53-45A1-858B-22BB5F1AFFD3}">
      <dsp:nvSpPr>
        <dsp:cNvPr id="0" name=""/>
        <dsp:cNvSpPr/>
      </dsp:nvSpPr>
      <dsp:spPr>
        <a:xfrm>
          <a:off x="846555" y="201783"/>
          <a:ext cx="371609" cy="371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074FB-088A-4923-949D-2EC36D3E4228}">
      <dsp:nvSpPr>
        <dsp:cNvPr id="0" name=""/>
        <dsp:cNvSpPr/>
      </dsp:nvSpPr>
      <dsp:spPr>
        <a:xfrm>
          <a:off x="1490008" y="67234"/>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Update Your Financial Records</a:t>
          </a:r>
        </a:p>
      </dsp:txBody>
      <dsp:txXfrm>
        <a:off x="1490008" y="67234"/>
        <a:ext cx="1510237" cy="640706"/>
      </dsp:txXfrm>
    </dsp:sp>
    <dsp:sp modelId="{9DC82BC2-FCF8-43A8-B57B-B5FB983A0657}">
      <dsp:nvSpPr>
        <dsp:cNvPr id="0" name=""/>
        <dsp:cNvSpPr/>
      </dsp:nvSpPr>
      <dsp:spPr>
        <a:xfrm>
          <a:off x="3263393" y="67234"/>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24965-E382-4BEE-A8E1-6641DA8D92E9}">
      <dsp:nvSpPr>
        <dsp:cNvPr id="0" name=""/>
        <dsp:cNvSpPr/>
      </dsp:nvSpPr>
      <dsp:spPr>
        <a:xfrm>
          <a:off x="3397942" y="201783"/>
          <a:ext cx="371609" cy="371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BC90C1-3034-4DDF-86CD-37CCD63119C4}">
      <dsp:nvSpPr>
        <dsp:cNvPr id="0" name=""/>
        <dsp:cNvSpPr/>
      </dsp:nvSpPr>
      <dsp:spPr>
        <a:xfrm>
          <a:off x="4041394" y="67234"/>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Prepare a Cash Flow Budget</a:t>
          </a:r>
        </a:p>
      </dsp:txBody>
      <dsp:txXfrm>
        <a:off x="4041394" y="67234"/>
        <a:ext cx="1510237" cy="640706"/>
      </dsp:txXfrm>
    </dsp:sp>
    <dsp:sp modelId="{AD01E6FD-C723-4F3A-8E94-32002C046B06}">
      <dsp:nvSpPr>
        <dsp:cNvPr id="0" name=""/>
        <dsp:cNvSpPr/>
      </dsp:nvSpPr>
      <dsp:spPr>
        <a:xfrm>
          <a:off x="712007" y="1643738"/>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24E1A-675B-4C48-984D-6448A5EF65F8}">
      <dsp:nvSpPr>
        <dsp:cNvPr id="0" name=""/>
        <dsp:cNvSpPr/>
      </dsp:nvSpPr>
      <dsp:spPr>
        <a:xfrm>
          <a:off x="846555" y="1778287"/>
          <a:ext cx="371609" cy="371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8621C-AF24-4232-9DB5-90939844A4FE}">
      <dsp:nvSpPr>
        <dsp:cNvPr id="0" name=""/>
        <dsp:cNvSpPr/>
      </dsp:nvSpPr>
      <dsp:spPr>
        <a:xfrm>
          <a:off x="1490008" y="1643738"/>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Apply for Government Stimulus Incentives - Federal Government Cash Boost of between $20k and $100k for eligible businesses</a:t>
          </a:r>
          <a:endParaRPr lang="en-US" sz="1100" kern="1200" dirty="0"/>
        </a:p>
      </dsp:txBody>
      <dsp:txXfrm>
        <a:off x="1490008" y="1643738"/>
        <a:ext cx="1510237" cy="640706"/>
      </dsp:txXfrm>
    </dsp:sp>
    <dsp:sp modelId="{9576526A-A3C5-42B2-AEFC-C89B76EADCE1}">
      <dsp:nvSpPr>
        <dsp:cNvPr id="0" name=""/>
        <dsp:cNvSpPr/>
      </dsp:nvSpPr>
      <dsp:spPr>
        <a:xfrm>
          <a:off x="3263393" y="1643738"/>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03929-8751-426F-9CD2-8EEE6CCCD5B0}">
      <dsp:nvSpPr>
        <dsp:cNvPr id="0" name=""/>
        <dsp:cNvSpPr/>
      </dsp:nvSpPr>
      <dsp:spPr>
        <a:xfrm>
          <a:off x="3397942" y="1778287"/>
          <a:ext cx="371609" cy="371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04353-5D02-402B-89DC-BF1F9112037D}">
      <dsp:nvSpPr>
        <dsp:cNvPr id="0" name=""/>
        <dsp:cNvSpPr/>
      </dsp:nvSpPr>
      <dsp:spPr>
        <a:xfrm>
          <a:off x="4041394" y="1643738"/>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Apply for State Government Subsidies &amp; Grants - state by state it varies but for example, Victoria and NSW are offering $10k payments for eligible businesses. </a:t>
          </a:r>
        </a:p>
      </dsp:txBody>
      <dsp:txXfrm>
        <a:off x="4041394" y="1643738"/>
        <a:ext cx="1510237" cy="640706"/>
      </dsp:txXfrm>
    </dsp:sp>
    <dsp:sp modelId="{AA82264D-3822-4601-A3B8-02CAE8B17000}">
      <dsp:nvSpPr>
        <dsp:cNvPr id="0" name=""/>
        <dsp:cNvSpPr/>
      </dsp:nvSpPr>
      <dsp:spPr>
        <a:xfrm>
          <a:off x="712007" y="3220242"/>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2B11F-2EE6-43BC-8A5E-CAAB0169F388}">
      <dsp:nvSpPr>
        <dsp:cNvPr id="0" name=""/>
        <dsp:cNvSpPr/>
      </dsp:nvSpPr>
      <dsp:spPr>
        <a:xfrm>
          <a:off x="846555" y="3354790"/>
          <a:ext cx="371609" cy="371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26DFCE-5C65-411A-BA6F-BC5CC10EA7F6}">
      <dsp:nvSpPr>
        <dsp:cNvPr id="0" name=""/>
        <dsp:cNvSpPr/>
      </dsp:nvSpPr>
      <dsp:spPr>
        <a:xfrm>
          <a:off x="1490008" y="3220242"/>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Job Keeper Entitlements - with updated payroll records we can assess any entitlements.</a:t>
          </a:r>
        </a:p>
      </dsp:txBody>
      <dsp:txXfrm>
        <a:off x="1490008" y="3220242"/>
        <a:ext cx="1510237" cy="640706"/>
      </dsp:txXfrm>
    </dsp:sp>
    <dsp:sp modelId="{B64FE1BB-96A7-4A42-B938-26D496687E1E}">
      <dsp:nvSpPr>
        <dsp:cNvPr id="0" name=""/>
        <dsp:cNvSpPr/>
      </dsp:nvSpPr>
      <dsp:spPr>
        <a:xfrm>
          <a:off x="3263393" y="3220242"/>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52F9C-36CE-4EC5-9B18-605EC349F8A3}">
      <dsp:nvSpPr>
        <dsp:cNvPr id="0" name=""/>
        <dsp:cNvSpPr/>
      </dsp:nvSpPr>
      <dsp:spPr>
        <a:xfrm>
          <a:off x="3397942" y="3354790"/>
          <a:ext cx="371609" cy="3716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0BDF99-1C52-48C1-94B1-C3EFC78A50F4}">
      <dsp:nvSpPr>
        <dsp:cNvPr id="0" name=""/>
        <dsp:cNvSpPr/>
      </dsp:nvSpPr>
      <dsp:spPr>
        <a:xfrm>
          <a:off x="4041394" y="3220242"/>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Understand the Loan Concessions provided by the banks</a:t>
          </a:r>
        </a:p>
      </dsp:txBody>
      <dsp:txXfrm>
        <a:off x="4041394" y="3220242"/>
        <a:ext cx="1510237" cy="640706"/>
      </dsp:txXfrm>
    </dsp:sp>
    <dsp:sp modelId="{041EA54B-8085-42FD-A63E-202D456FBBF1}">
      <dsp:nvSpPr>
        <dsp:cNvPr id="0" name=""/>
        <dsp:cNvSpPr/>
      </dsp:nvSpPr>
      <dsp:spPr>
        <a:xfrm>
          <a:off x="712007" y="4796746"/>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23618-8D63-4828-97D0-F95A0E047D72}">
      <dsp:nvSpPr>
        <dsp:cNvPr id="0" name=""/>
        <dsp:cNvSpPr/>
      </dsp:nvSpPr>
      <dsp:spPr>
        <a:xfrm>
          <a:off x="846555" y="4931294"/>
          <a:ext cx="371609" cy="3716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AB12F-451F-451F-9DE2-133002CE67A2}">
      <dsp:nvSpPr>
        <dsp:cNvPr id="0" name=""/>
        <dsp:cNvSpPr/>
      </dsp:nvSpPr>
      <dsp:spPr>
        <a:xfrm>
          <a:off x="1490008" y="4796746"/>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Tax Office Deferral Options</a:t>
          </a:r>
        </a:p>
      </dsp:txBody>
      <dsp:txXfrm>
        <a:off x="1490008" y="4796746"/>
        <a:ext cx="1510237" cy="640706"/>
      </dsp:txXfrm>
    </dsp:sp>
    <dsp:sp modelId="{F17180EB-7510-493D-98CE-2CCEC98B7808}">
      <dsp:nvSpPr>
        <dsp:cNvPr id="0" name=""/>
        <dsp:cNvSpPr/>
      </dsp:nvSpPr>
      <dsp:spPr>
        <a:xfrm>
          <a:off x="3263393" y="4796746"/>
          <a:ext cx="640706" cy="64070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77564-0EA6-43BF-BA10-53A4C57A198C}">
      <dsp:nvSpPr>
        <dsp:cNvPr id="0" name=""/>
        <dsp:cNvSpPr/>
      </dsp:nvSpPr>
      <dsp:spPr>
        <a:xfrm>
          <a:off x="3397942" y="4931294"/>
          <a:ext cx="371609" cy="37160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6BF5C-223E-4E33-B0DD-E539C045D293}">
      <dsp:nvSpPr>
        <dsp:cNvPr id="0" name=""/>
        <dsp:cNvSpPr/>
      </dsp:nvSpPr>
      <dsp:spPr>
        <a:xfrm>
          <a:off x="4041394" y="4796746"/>
          <a:ext cx="1510237" cy="64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Marketing Plan – every business needs a new marketing plan</a:t>
          </a:r>
        </a:p>
      </dsp:txBody>
      <dsp:txXfrm>
        <a:off x="4041394" y="4796746"/>
        <a:ext cx="1510237" cy="640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16465-EB6D-4CDC-BC6E-D199BB789836}">
      <dsp:nvSpPr>
        <dsp:cNvPr id="0" name=""/>
        <dsp:cNvSpPr/>
      </dsp:nvSpPr>
      <dsp:spPr>
        <a:xfrm>
          <a:off x="1024625" y="252942"/>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812C2-0BFD-43F7-A3E1-077E6D84D28E}">
      <dsp:nvSpPr>
        <dsp:cNvPr id="0" name=""/>
        <dsp:cNvSpPr/>
      </dsp:nvSpPr>
      <dsp:spPr>
        <a:xfrm>
          <a:off x="5527" y="1515786"/>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a:t>Recession Proofing &amp; Rescuing Your Business</a:t>
          </a:r>
        </a:p>
      </dsp:txBody>
      <dsp:txXfrm>
        <a:off x="5527" y="1515786"/>
        <a:ext cx="3135684" cy="470352"/>
      </dsp:txXfrm>
    </dsp:sp>
    <dsp:sp modelId="{2878762F-0B52-4716-A7FD-25D59A65CF6C}">
      <dsp:nvSpPr>
        <dsp:cNvPr id="0" name=""/>
        <dsp:cNvSpPr/>
      </dsp:nvSpPr>
      <dsp:spPr>
        <a:xfrm>
          <a:off x="5527" y="2063048"/>
          <a:ext cx="3135684" cy="2035346"/>
        </a:xfrm>
        <a:prstGeom prst="rect">
          <a:avLst/>
        </a:prstGeom>
        <a:noFill/>
        <a:ln>
          <a:noFill/>
        </a:ln>
        <a:effectLst/>
      </dsp:spPr>
      <dsp:style>
        <a:lnRef idx="0">
          <a:scrgbClr r="0" g="0" b="0"/>
        </a:lnRef>
        <a:fillRef idx="0">
          <a:scrgbClr r="0" g="0" b="0"/>
        </a:fillRef>
        <a:effectRef idx="0">
          <a:scrgbClr r="0" g="0" b="0"/>
        </a:effectRef>
        <a:fontRef idx="minor"/>
      </dsp:style>
    </dsp:sp>
    <dsp:sp modelId="{94B39968-96C3-4216-B0C5-B1C8DFBBBB6F}">
      <dsp:nvSpPr>
        <dsp:cNvPr id="0" name=""/>
        <dsp:cNvSpPr/>
      </dsp:nvSpPr>
      <dsp:spPr>
        <a:xfrm>
          <a:off x="4709055" y="252942"/>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F5BB3-7CC7-4248-B575-93F2B56820AB}">
      <dsp:nvSpPr>
        <dsp:cNvPr id="0" name=""/>
        <dsp:cNvSpPr/>
      </dsp:nvSpPr>
      <dsp:spPr>
        <a:xfrm>
          <a:off x="3689957" y="1515786"/>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a:t>Budgeting &amp; Cashflow Forecasting</a:t>
          </a:r>
        </a:p>
      </dsp:txBody>
      <dsp:txXfrm>
        <a:off x="3689957" y="1515786"/>
        <a:ext cx="3135684" cy="470352"/>
      </dsp:txXfrm>
    </dsp:sp>
    <dsp:sp modelId="{12C4E5A9-F5F4-497D-9DFA-D001BAED0B0A}">
      <dsp:nvSpPr>
        <dsp:cNvPr id="0" name=""/>
        <dsp:cNvSpPr/>
      </dsp:nvSpPr>
      <dsp:spPr>
        <a:xfrm>
          <a:off x="3689957" y="2063048"/>
          <a:ext cx="3135684" cy="203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Scenario planning</a:t>
          </a:r>
        </a:p>
        <a:p>
          <a:pPr lvl="0" algn="ctr" defTabSz="488950">
            <a:lnSpc>
              <a:spcPct val="100000"/>
            </a:lnSpc>
            <a:spcBef>
              <a:spcPct val="0"/>
            </a:spcBef>
            <a:spcAft>
              <a:spcPct val="35000"/>
            </a:spcAft>
          </a:pPr>
          <a:r>
            <a:rPr lang="en-US" sz="1100" kern="1200"/>
            <a:t>Pricing</a:t>
          </a:r>
        </a:p>
        <a:p>
          <a:pPr lvl="0" algn="ctr" defTabSz="488950">
            <a:lnSpc>
              <a:spcPct val="100000"/>
            </a:lnSpc>
            <a:spcBef>
              <a:spcPct val="0"/>
            </a:spcBef>
            <a:spcAft>
              <a:spcPct val="35000"/>
            </a:spcAft>
          </a:pPr>
          <a:r>
            <a:rPr lang="en-US" sz="1100" kern="1200"/>
            <a:t>Potential cash shortages</a:t>
          </a:r>
        </a:p>
        <a:p>
          <a:pPr lvl="0" algn="ctr" defTabSz="488950">
            <a:lnSpc>
              <a:spcPct val="100000"/>
            </a:lnSpc>
            <a:spcBef>
              <a:spcPct val="0"/>
            </a:spcBef>
            <a:spcAft>
              <a:spcPct val="35000"/>
            </a:spcAft>
          </a:pPr>
          <a:r>
            <a:rPr lang="en-US" sz="1100" kern="1200"/>
            <a:t>Likely cash position</a:t>
          </a:r>
        </a:p>
        <a:p>
          <a:pPr lvl="0" algn="ctr" defTabSz="488950">
            <a:lnSpc>
              <a:spcPct val="100000"/>
            </a:lnSpc>
            <a:spcBef>
              <a:spcPct val="0"/>
            </a:spcBef>
            <a:spcAft>
              <a:spcPct val="35000"/>
            </a:spcAft>
          </a:pPr>
          <a:r>
            <a:rPr lang="en-US" sz="1100" kern="1200"/>
            <a:t>Plan tax payments</a:t>
          </a:r>
        </a:p>
        <a:p>
          <a:pPr lvl="0" algn="ctr" defTabSz="488950">
            <a:lnSpc>
              <a:spcPct val="100000"/>
            </a:lnSpc>
            <a:spcBef>
              <a:spcPct val="0"/>
            </a:spcBef>
            <a:spcAft>
              <a:spcPct val="35000"/>
            </a:spcAft>
          </a:pPr>
          <a:r>
            <a:rPr lang="en-US" sz="1100" kern="1200"/>
            <a:t>Seasonal peaks &amp; troughs</a:t>
          </a:r>
        </a:p>
        <a:p>
          <a:pPr lvl="0" algn="ctr" defTabSz="488950">
            <a:lnSpc>
              <a:spcPct val="100000"/>
            </a:lnSpc>
            <a:spcBef>
              <a:spcPct val="0"/>
            </a:spcBef>
            <a:spcAft>
              <a:spcPct val="35000"/>
            </a:spcAft>
          </a:pPr>
          <a:r>
            <a:rPr lang="en-US" sz="1100" kern="1200"/>
            <a:t>Staffing considerations</a:t>
          </a:r>
        </a:p>
        <a:p>
          <a:pPr lvl="0" algn="ctr" defTabSz="488950">
            <a:lnSpc>
              <a:spcPct val="100000"/>
            </a:lnSpc>
            <a:spcBef>
              <a:spcPct val="0"/>
            </a:spcBef>
            <a:spcAft>
              <a:spcPct val="35000"/>
            </a:spcAft>
          </a:pPr>
          <a:r>
            <a:rPr lang="en-US" sz="1100" kern="1200"/>
            <a:t>Tax Planning</a:t>
          </a:r>
        </a:p>
        <a:p>
          <a:pPr lvl="0" algn="ctr" defTabSz="488950">
            <a:lnSpc>
              <a:spcPct val="100000"/>
            </a:lnSpc>
            <a:spcBef>
              <a:spcPct val="0"/>
            </a:spcBef>
            <a:spcAft>
              <a:spcPct val="35000"/>
            </a:spcAft>
          </a:pPr>
          <a:r>
            <a:rPr lang="en-US" sz="1100" kern="1200"/>
            <a:t>Profit maximization</a:t>
          </a:r>
        </a:p>
      </dsp:txBody>
      <dsp:txXfrm>
        <a:off x="3689957" y="2063048"/>
        <a:ext cx="3135684" cy="2035346"/>
      </dsp:txXfrm>
    </dsp:sp>
    <dsp:sp modelId="{0DB0AFAF-BFA0-4B59-9259-B5AA5B742591}">
      <dsp:nvSpPr>
        <dsp:cNvPr id="0" name=""/>
        <dsp:cNvSpPr/>
      </dsp:nvSpPr>
      <dsp:spPr>
        <a:xfrm>
          <a:off x="8393484" y="252942"/>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079973-BDBE-4B83-B344-BFE2AD9A00E4}">
      <dsp:nvSpPr>
        <dsp:cNvPr id="0" name=""/>
        <dsp:cNvSpPr/>
      </dsp:nvSpPr>
      <dsp:spPr>
        <a:xfrm>
          <a:off x="7374387" y="1515786"/>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a:t>Risk Analysis</a:t>
          </a:r>
        </a:p>
      </dsp:txBody>
      <dsp:txXfrm>
        <a:off x="7374387" y="1515786"/>
        <a:ext cx="3135684" cy="470352"/>
      </dsp:txXfrm>
    </dsp:sp>
    <dsp:sp modelId="{3996D9D1-BB62-42EF-96F7-D02DEF997F4E}">
      <dsp:nvSpPr>
        <dsp:cNvPr id="0" name=""/>
        <dsp:cNvSpPr/>
      </dsp:nvSpPr>
      <dsp:spPr>
        <a:xfrm>
          <a:off x="7374387" y="2063048"/>
          <a:ext cx="3135684" cy="20353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1687A-52E8-F84E-ADC2-6F7A010B8ABB}"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A19B2-A375-3448-AA51-DCB964D9B336}" type="slidenum">
              <a:rPr lang="en-US" smtClean="0"/>
              <a:t>‹#›</a:t>
            </a:fld>
            <a:endParaRPr lang="en-US"/>
          </a:p>
        </p:txBody>
      </p:sp>
    </p:spTree>
    <p:extLst>
      <p:ext uri="{BB962C8B-B14F-4D97-AF65-F5344CB8AC3E}">
        <p14:creationId xmlns:p14="http://schemas.microsoft.com/office/powerpoint/2010/main" val="266198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19B2-A375-3448-AA51-DCB964D9B336}" type="slidenum">
              <a:rPr lang="en-US" smtClean="0"/>
              <a:t>3</a:t>
            </a:fld>
            <a:endParaRPr lang="en-US"/>
          </a:p>
        </p:txBody>
      </p:sp>
    </p:spTree>
    <p:extLst>
      <p:ext uri="{BB962C8B-B14F-4D97-AF65-F5344CB8AC3E}">
        <p14:creationId xmlns:p14="http://schemas.microsoft.com/office/powerpoint/2010/main" val="11917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19B2-A375-3448-AA51-DCB964D9B336}" type="slidenum">
              <a:rPr lang="en-US" smtClean="0"/>
              <a:t>4</a:t>
            </a:fld>
            <a:endParaRPr lang="en-US"/>
          </a:p>
        </p:txBody>
      </p:sp>
    </p:spTree>
    <p:extLst>
      <p:ext uri="{BB962C8B-B14F-4D97-AF65-F5344CB8AC3E}">
        <p14:creationId xmlns:p14="http://schemas.microsoft.com/office/powerpoint/2010/main" val="421473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19B2-A375-3448-AA51-DCB964D9B336}" type="slidenum">
              <a:rPr lang="en-US" smtClean="0"/>
              <a:t>5</a:t>
            </a:fld>
            <a:endParaRPr lang="en-US"/>
          </a:p>
        </p:txBody>
      </p:sp>
    </p:spTree>
    <p:extLst>
      <p:ext uri="{BB962C8B-B14F-4D97-AF65-F5344CB8AC3E}">
        <p14:creationId xmlns:p14="http://schemas.microsoft.com/office/powerpoint/2010/main" val="229966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19B2-A375-3448-AA51-DCB964D9B336}" type="slidenum">
              <a:rPr lang="en-US" smtClean="0"/>
              <a:t>8</a:t>
            </a:fld>
            <a:endParaRPr lang="en-US"/>
          </a:p>
        </p:txBody>
      </p:sp>
    </p:spTree>
    <p:extLst>
      <p:ext uri="{BB962C8B-B14F-4D97-AF65-F5344CB8AC3E}">
        <p14:creationId xmlns:p14="http://schemas.microsoft.com/office/powerpoint/2010/main" val="258787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A19B2-A375-3448-AA51-DCB964D9B336}" type="slidenum">
              <a:rPr lang="en-US" smtClean="0"/>
              <a:t>12</a:t>
            </a:fld>
            <a:endParaRPr lang="en-US"/>
          </a:p>
        </p:txBody>
      </p:sp>
    </p:spTree>
    <p:extLst>
      <p:ext uri="{BB962C8B-B14F-4D97-AF65-F5344CB8AC3E}">
        <p14:creationId xmlns:p14="http://schemas.microsoft.com/office/powerpoint/2010/main" val="366164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19B2-A375-3448-AA51-DCB964D9B336}" type="slidenum">
              <a:rPr lang="en-US" smtClean="0"/>
              <a:t>14</a:t>
            </a:fld>
            <a:endParaRPr lang="en-US"/>
          </a:p>
        </p:txBody>
      </p:sp>
    </p:spTree>
    <p:extLst>
      <p:ext uri="{BB962C8B-B14F-4D97-AF65-F5344CB8AC3E}">
        <p14:creationId xmlns:p14="http://schemas.microsoft.com/office/powerpoint/2010/main" val="57940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38A85-C84D-9344-A0CE-0A97EB26F1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2C431A5B-AEAD-F74F-9FDD-51AAD383A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50AB8DA-7C7C-6641-8D8A-11711619F8E0}"/>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4CB4BF72-74AB-4040-8FDA-C19B50DFE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59A36E-4423-E24D-A400-7741B98B7377}"/>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177385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D2869-E570-0F44-BE9E-54CCCB4D3C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9A9EC0F7-7F46-3F43-9CA0-46D8D465AE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9E995F5-2F31-A140-A0B0-A688687D94AF}"/>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5DFAA784-DEDE-544E-BAB0-17E32E3A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1C52E2-591A-3945-9A4C-1FE5C72D9207}"/>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243447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2A8F8D-48D8-2C43-AACD-F4F37242EC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77E5098-F016-C541-B0B8-B02623468A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FBCF19F-4BCC-3F49-8432-791A4CDED300}"/>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0C17A841-A764-F74F-8604-A073F5D0C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F017D4-1D5A-0A45-86D6-4906CB6AA93D}"/>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75755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A8BF3-2F8F-E144-A5A2-81B4A4DADD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0695779-1EFE-4343-8840-09F6F5903F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762B98E-10C6-CA4F-B1F5-A1C65C49D03E}"/>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123E2A7C-6163-7043-B4F1-22D1CC067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2E87-9592-DD46-92CC-4B5C099CD825}"/>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162006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9AE02-E0C8-3D40-8126-7B67BFADC8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60255FA-853A-BF4E-93E9-1A8D00C44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B41BBE1-9737-A642-9DE9-D1A72FF2AEF1}"/>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E5830D88-FEA6-AF41-87F0-9A48694B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607241-4332-E745-B8FD-C18887F79410}"/>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147430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D87E6-589B-9248-BA47-3156522CF0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EEB3A2E-084A-2C48-BD37-2B6A587E82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F6E74CD1-0CFF-FF45-AE13-8800CDCB01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20F7333-43E1-DC41-9BBA-BFE588A35F91}"/>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6" name="Footer Placeholder 5">
            <a:extLst>
              <a:ext uri="{FF2B5EF4-FFF2-40B4-BE49-F238E27FC236}">
                <a16:creationId xmlns:a16="http://schemas.microsoft.com/office/drawing/2014/main" xmlns="" id="{6253B27B-F6DC-4048-941D-FE31F17C8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5E57D1-C4DC-6E43-941B-0D69F4166F6E}"/>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152683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88A83-D4E6-9B49-86B9-0F999554FC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3FA2228-3BCE-B043-8DB4-062A505D1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25E5B5A-3A20-5B4A-93B8-CBBF2EB4B7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5BD143B8-FDC9-4144-99F4-5871769DF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0C360FD5-DEB0-F840-AE02-2E94DB5E6C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8B02946A-9BC0-4749-A057-3ECD13FCB909}"/>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8" name="Footer Placeholder 7">
            <a:extLst>
              <a:ext uri="{FF2B5EF4-FFF2-40B4-BE49-F238E27FC236}">
                <a16:creationId xmlns:a16="http://schemas.microsoft.com/office/drawing/2014/main" xmlns="" id="{F11F4437-A854-D944-850B-36FCFF52AB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1305394-3E3F-B04E-8211-379F4272A7CD}"/>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423684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289B4-4652-BC4C-82A7-C19CE7C68A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DB45CE30-E1A7-3A47-B795-BF1396484CF1}"/>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4" name="Footer Placeholder 3">
            <a:extLst>
              <a:ext uri="{FF2B5EF4-FFF2-40B4-BE49-F238E27FC236}">
                <a16:creationId xmlns:a16="http://schemas.microsoft.com/office/drawing/2014/main" xmlns="" id="{DF7C65B1-7D4F-3B40-BE4F-2C7ABE493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E2CCE6-DA45-C048-BF50-342099AFB38B}"/>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135203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6F5161-AD1A-B748-97B7-159B27FA753F}"/>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3" name="Footer Placeholder 2">
            <a:extLst>
              <a:ext uri="{FF2B5EF4-FFF2-40B4-BE49-F238E27FC236}">
                <a16:creationId xmlns:a16="http://schemas.microsoft.com/office/drawing/2014/main" xmlns="" id="{EDA2013D-9EDA-E849-B424-2C9BFACB51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2FC9C09-A3A2-6D41-9155-AE336F2D69C9}"/>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5603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28006-B4D8-F74A-81E3-20520AA339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8D2884B-0A07-BA4B-A4F9-D36994C84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F365C35F-7909-5742-BF89-38F522BD0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E3D173B-CD32-314C-BED5-CE9DF2EB9ADA}"/>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6" name="Footer Placeholder 5">
            <a:extLst>
              <a:ext uri="{FF2B5EF4-FFF2-40B4-BE49-F238E27FC236}">
                <a16:creationId xmlns:a16="http://schemas.microsoft.com/office/drawing/2014/main" xmlns="" id="{8D2922F0-76E9-CC4E-9EF1-5B0E76076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D3FC49-2C50-3A42-B4F6-624176C4451E}"/>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86810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67A01-A0AD-2041-BC7A-69A3A45082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AED97DE9-E2B7-D848-A340-AC4CD8E7A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69C469-7506-9243-BD27-C3C447729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535B225-6E56-9F46-A36B-7AA69091A6EA}"/>
              </a:ext>
            </a:extLst>
          </p:cNvPr>
          <p:cNvSpPr>
            <a:spLocks noGrp="1"/>
          </p:cNvSpPr>
          <p:nvPr>
            <p:ph type="dt" sz="half" idx="10"/>
          </p:nvPr>
        </p:nvSpPr>
        <p:spPr/>
        <p:txBody>
          <a:bodyPr/>
          <a:lstStyle/>
          <a:p>
            <a:fld id="{2C0E6CAD-8A88-7541-9297-DD44DA5263FA}" type="datetimeFigureOut">
              <a:rPr lang="en-US" smtClean="0"/>
              <a:t>4/23/2020</a:t>
            </a:fld>
            <a:endParaRPr lang="en-US"/>
          </a:p>
        </p:txBody>
      </p:sp>
      <p:sp>
        <p:nvSpPr>
          <p:cNvPr id="6" name="Footer Placeholder 5">
            <a:extLst>
              <a:ext uri="{FF2B5EF4-FFF2-40B4-BE49-F238E27FC236}">
                <a16:creationId xmlns:a16="http://schemas.microsoft.com/office/drawing/2014/main" xmlns="" id="{93C46F3E-C1D4-304E-84DF-75A465329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D49B99-2A59-2040-9EFE-84BEE75C8844}"/>
              </a:ext>
            </a:extLst>
          </p:cNvPr>
          <p:cNvSpPr>
            <a:spLocks noGrp="1"/>
          </p:cNvSpPr>
          <p:nvPr>
            <p:ph type="sldNum" sz="quarter" idx="12"/>
          </p:nvPr>
        </p:nvSpPr>
        <p:spPr/>
        <p:txBody>
          <a:bodyPr/>
          <a:lstStyle/>
          <a:p>
            <a:fld id="{7D16EC86-9565-7940-BA7F-5FB7E244893F}" type="slidenum">
              <a:rPr lang="en-US" smtClean="0"/>
              <a:t>‹#›</a:t>
            </a:fld>
            <a:endParaRPr lang="en-US"/>
          </a:p>
        </p:txBody>
      </p:sp>
    </p:spTree>
    <p:extLst>
      <p:ext uri="{BB962C8B-B14F-4D97-AF65-F5344CB8AC3E}">
        <p14:creationId xmlns:p14="http://schemas.microsoft.com/office/powerpoint/2010/main" val="272193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518C55-D66B-A548-A7AE-DBFE64A7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1F10576-F49B-F94B-B77B-0075B2293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3E350C3-9F71-7849-94EC-5EDE64AB5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E6CAD-8A88-7541-9297-DD44DA5263FA}" type="datetimeFigureOut">
              <a:rPr lang="en-US" smtClean="0"/>
              <a:t>4/23/2020</a:t>
            </a:fld>
            <a:endParaRPr lang="en-US"/>
          </a:p>
        </p:txBody>
      </p:sp>
      <p:sp>
        <p:nvSpPr>
          <p:cNvPr id="5" name="Footer Placeholder 4">
            <a:extLst>
              <a:ext uri="{FF2B5EF4-FFF2-40B4-BE49-F238E27FC236}">
                <a16:creationId xmlns:a16="http://schemas.microsoft.com/office/drawing/2014/main" xmlns="" id="{0E6219E8-5CA7-3840-9B34-E9B25B33E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83472A7-8D1D-C44B-935B-0362721262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6EC86-9565-7940-BA7F-5FB7E244893F}" type="slidenum">
              <a:rPr lang="en-US" smtClean="0"/>
              <a:t>‹#›</a:t>
            </a:fld>
            <a:endParaRPr lang="en-US"/>
          </a:p>
        </p:txBody>
      </p:sp>
    </p:spTree>
    <p:extLst>
      <p:ext uri="{BB962C8B-B14F-4D97-AF65-F5344CB8AC3E}">
        <p14:creationId xmlns:p14="http://schemas.microsoft.com/office/powerpoint/2010/main" val="379952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mailto:Bepam@royamcdonald.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hyperlink" Target="mailto:Ben.Harnwell@manningham.vic.gov.au" TargetMode="External"/><Relationship Id="rId5" Type="http://schemas.openxmlformats.org/officeDocument/2006/relationships/image" Target="../media/image7.png"/><Relationship Id="rId10" Type="http://schemas.openxmlformats.org/officeDocument/2006/relationships/hyperlink" Target="mailto:Andre@sharrockpitman.com.au" TargetMode="External"/><Relationship Id="rId4" Type="http://schemas.microsoft.com/office/2007/relationships/hdphoto" Target="../media/hdphoto1.wdp"/><Relationship Id="rId9" Type="http://schemas.openxmlformats.org/officeDocument/2006/relationships/hyperlink" Target="mailto:ben.harnwell@manningham.vic.gov.au" TargetMode="External"/><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mailto:Bepam@royamcdonal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hyperlink" Target="mailto:Ben.Harnwell@manningham.vic.gov.au" TargetMode="External"/><Relationship Id="rId5" Type="http://schemas.openxmlformats.org/officeDocument/2006/relationships/image" Target="../media/image7.png"/><Relationship Id="rId10" Type="http://schemas.openxmlformats.org/officeDocument/2006/relationships/hyperlink" Target="mailto:Andre@sharrockpitman.com.au" TargetMode="External"/><Relationship Id="rId4" Type="http://schemas.microsoft.com/office/2007/relationships/hdphoto" Target="../media/hdphoto1.wdp"/><Relationship Id="rId9" Type="http://schemas.openxmlformats.org/officeDocument/2006/relationships/hyperlink" Target="mailto:ben.harnwell@manningham.vic.gov.au" TargetMode="External"/><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0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0675"/>
          </a:xfrm>
        </p:spPr>
        <p:txBody>
          <a:bodyPr>
            <a:normAutofit/>
          </a:bodyPr>
          <a:lstStyle/>
          <a:p>
            <a:r>
              <a:rPr lang="en-AU" sz="1400" dirty="0" smtClean="0"/>
              <a:t>The Code - Continued</a:t>
            </a:r>
            <a:endParaRPr lang="en-AU" sz="1400" dirty="0"/>
          </a:p>
        </p:txBody>
      </p:sp>
      <p:sp>
        <p:nvSpPr>
          <p:cNvPr id="3" name="Content Placeholder 2"/>
          <p:cNvSpPr>
            <a:spLocks noGrp="1"/>
          </p:cNvSpPr>
          <p:nvPr>
            <p:ph idx="1"/>
          </p:nvPr>
        </p:nvSpPr>
        <p:spPr>
          <a:xfrm>
            <a:off x="838200" y="685800"/>
            <a:ext cx="10515600" cy="5491163"/>
          </a:xfrm>
        </p:spPr>
        <p:txBody>
          <a:bodyPr>
            <a:normAutofit fontScale="55000" lnSpcReduction="20000"/>
          </a:bodyPr>
          <a:lstStyle/>
          <a:p>
            <a:r>
              <a:rPr lang="en-AU" dirty="0"/>
              <a:t>6. Any reduction in statutory charges (e.g. land tax, council rates) or insurance will be passed on to the tenant in the appropriate proportion applicable under the terms of the lease.</a:t>
            </a:r>
          </a:p>
          <a:p>
            <a:r>
              <a:rPr lang="en-AU" dirty="0"/>
              <a:t>7. A landlord should seek to share any benefit it receives due to deferral of loan payments, provided by a financial institution as part of the Australian Banking Association’s COVID-19 response, or any other case-by-case deferral of loan repayments offered to other Landlords, with the tenant in a proportionate manner.</a:t>
            </a:r>
          </a:p>
          <a:p>
            <a:r>
              <a:rPr lang="en-AU" dirty="0" smtClean="0"/>
              <a:t>8</a:t>
            </a:r>
            <a:r>
              <a:rPr lang="en-AU" dirty="0"/>
              <a:t>. Landlords should where appropriate seek to waive recovery of any other expense (or outgoing payable) by a tenant, under lease terms, during the period the tenant is not able to trade. Landlords reserve the right to reduce services as required in such circumstances.</a:t>
            </a:r>
          </a:p>
          <a:p>
            <a:r>
              <a:rPr lang="en-AU" dirty="0"/>
              <a:t>9. If negotiated arrangements under this Code necessitate repayment, this should occur over an extended period in order to avoid placing an undue financial burden on the tenant. No repayment should commence until the earlier of the COVID-19 pandemic ending (as defined by the Australian Government) or the existing lease expiring, and taking into account a reasonable subsequent recovery period.</a:t>
            </a:r>
          </a:p>
          <a:p>
            <a:r>
              <a:rPr lang="en-AU" dirty="0"/>
              <a:t>10. No fees, interest or other charges should be applied with respect to rent waived in principles #3 and #4 above and no fees, charges nor punitive interest may be charged on deferrals in principles #3, #4 and #5 above.</a:t>
            </a:r>
          </a:p>
          <a:p>
            <a:r>
              <a:rPr lang="en-AU" dirty="0"/>
              <a:t>11. Landlords must not draw on a tenant’s security for the non-payment of rent (be this a cash bond, bank guarantee or personal guarantee) during the period of the COVID-19 pandemic and/or a reasonable subsequent recovery period.</a:t>
            </a:r>
          </a:p>
          <a:p>
            <a:r>
              <a:rPr lang="en-AU" dirty="0"/>
              <a:t>12. The tenant should be provided with an opportunity to extend its lease for an equivalent period of the rent waiver and/or deferral period outlined in item #2 above. This is intended to provide the tenant additional time to trade, on existing lease terms, during the recovery period after the COVID-19 pandemic concludes.</a:t>
            </a:r>
          </a:p>
          <a:p>
            <a:r>
              <a:rPr lang="en-AU" dirty="0"/>
              <a:t>13. Landlords agree to a freeze on rent increases (except for retail leases based on turnover rent) for the duration of the COVID-19 pandemic and a reasonable subsequent recovery period, notwithstanding any arrangements between the landlord and the tenant.</a:t>
            </a:r>
          </a:p>
          <a:p>
            <a:r>
              <a:rPr lang="en-AU" dirty="0"/>
              <a:t>14. Landlords may not apply any prohibition on levy any penalties if tenants reduce opening hours or cease to trade due to the COVID-19 pandemic</a:t>
            </a:r>
            <a:r>
              <a:rPr lang="en-AU" dirty="0" smtClean="0"/>
              <a:t>.</a:t>
            </a:r>
          </a:p>
          <a:p>
            <a:r>
              <a:rPr lang="en-AU" dirty="0" smtClean="0"/>
              <a:t>Separate to the Code note Victorian Governments Commercial Tenancy Relief – 25% Discount on Land Tax and Deferral of balance </a:t>
            </a:r>
            <a:r>
              <a:rPr lang="en-AU" smtClean="0"/>
              <a:t>until March 2021</a:t>
            </a:r>
            <a:endParaRPr lang="en-AU" dirty="0"/>
          </a:p>
          <a:p>
            <a:pPr marL="0" indent="0">
              <a:buNone/>
            </a:pPr>
            <a:endParaRPr lang="en-US" sz="2000" dirty="0"/>
          </a:p>
          <a:p>
            <a:endParaRPr lang="en-AU" dirty="0"/>
          </a:p>
        </p:txBody>
      </p:sp>
    </p:spTree>
    <p:extLst>
      <p:ext uri="{BB962C8B-B14F-4D97-AF65-F5344CB8AC3E}">
        <p14:creationId xmlns:p14="http://schemas.microsoft.com/office/powerpoint/2010/main" val="376484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B31C7-AD87-4A48-8DB4-1F170946F9D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Check in</a:t>
            </a:r>
          </a:p>
        </p:txBody>
      </p:sp>
      <p:pic>
        <p:nvPicPr>
          <p:cNvPr id="7" name="Picture 6" descr="A close up of a logo&#10;&#10;Description automatically generated">
            <a:extLst>
              <a:ext uri="{FF2B5EF4-FFF2-40B4-BE49-F238E27FC236}">
                <a16:creationId xmlns:a16="http://schemas.microsoft.com/office/drawing/2014/main" xmlns="" id="{6466CD21-5BBB-FE4A-8847-6ADBF7DE660B}"/>
              </a:ext>
            </a:extLst>
          </p:cNvPr>
          <p:cNvPicPr>
            <a:picLocks noChangeAspect="1"/>
          </p:cNvPicPr>
          <p:nvPr/>
        </p:nvPicPr>
        <p:blipFill>
          <a:blip r:embed="rId2"/>
          <a:stretch>
            <a:fillRect/>
          </a:stretch>
        </p:blipFill>
        <p:spPr>
          <a:xfrm>
            <a:off x="2495090" y="1825626"/>
            <a:ext cx="7192295" cy="4351338"/>
          </a:xfrm>
          <a:prstGeom prst="rect">
            <a:avLst/>
          </a:prstGeom>
        </p:spPr>
      </p:pic>
      <p:sp>
        <p:nvSpPr>
          <p:cNvPr id="8" name="Rectangle 7">
            <a:extLst>
              <a:ext uri="{FF2B5EF4-FFF2-40B4-BE49-F238E27FC236}">
                <a16:creationId xmlns:a16="http://schemas.microsoft.com/office/drawing/2014/main" xmlns="" id="{D29178AE-C61C-414C-8BC5-9677DD5FDC10}"/>
              </a:ext>
            </a:extLst>
          </p:cNvPr>
          <p:cNvSpPr/>
          <p:nvPr/>
        </p:nvSpPr>
        <p:spPr>
          <a:xfrm>
            <a:off x="838200" y="6377459"/>
            <a:ext cx="6096000" cy="230832"/>
          </a:xfrm>
          <a:prstGeom prst="rect">
            <a:avLst/>
          </a:prstGeom>
        </p:spPr>
        <p:txBody>
          <a:bodyPr>
            <a:spAutoFit/>
          </a:bodyPr>
          <a:lstStyle/>
          <a:p>
            <a:r>
              <a:rPr lang="en-US" sz="900" dirty="0"/>
              <a:t>Source: </a:t>
            </a:r>
            <a:r>
              <a:rPr lang="en-US" sz="900" dirty="0" err="1"/>
              <a:t>www.smartdraw.com</a:t>
            </a:r>
            <a:endParaRPr lang="en-US" sz="900" dirty="0"/>
          </a:p>
        </p:txBody>
      </p:sp>
    </p:spTree>
    <p:extLst>
      <p:ext uri="{BB962C8B-B14F-4D97-AF65-F5344CB8AC3E}">
        <p14:creationId xmlns:p14="http://schemas.microsoft.com/office/powerpoint/2010/main" val="281721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4E85C-E0DC-8D4E-B0C0-54878A1B7B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COVID-19 Industry Impact Heatmap</a:t>
            </a:r>
            <a:endParaRPr lang="en-US" sz="4400" kern="1200" dirty="0">
              <a:solidFill>
                <a:schemeClr val="tx1"/>
              </a:solidFill>
              <a:latin typeface="+mj-lt"/>
              <a:ea typeface="+mj-ea"/>
              <a:cs typeface="+mj-cs"/>
            </a:endParaRPr>
          </a:p>
        </p:txBody>
      </p:sp>
      <p:pic>
        <p:nvPicPr>
          <p:cNvPr id="5" name="Picture 4" descr="A screenshot of a cell phone&#10;&#10;Description automatically generated">
            <a:extLst>
              <a:ext uri="{FF2B5EF4-FFF2-40B4-BE49-F238E27FC236}">
                <a16:creationId xmlns:a16="http://schemas.microsoft.com/office/drawing/2014/main" xmlns="" id="{9B17CF16-D771-1541-98B0-E25444CFA900}"/>
              </a:ext>
            </a:extLst>
          </p:cNvPr>
          <p:cNvPicPr>
            <a:picLocks noChangeAspect="1"/>
          </p:cNvPicPr>
          <p:nvPr/>
        </p:nvPicPr>
        <p:blipFill>
          <a:blip r:embed="rId3"/>
          <a:stretch>
            <a:fillRect/>
          </a:stretch>
        </p:blipFill>
        <p:spPr>
          <a:xfrm>
            <a:off x="1739898" y="1825626"/>
            <a:ext cx="8702679" cy="4351338"/>
          </a:xfrm>
          <a:prstGeom prst="rect">
            <a:avLst/>
          </a:prstGeom>
        </p:spPr>
      </p:pic>
    </p:spTree>
    <p:extLst>
      <p:ext uri="{BB962C8B-B14F-4D97-AF65-F5344CB8AC3E}">
        <p14:creationId xmlns:p14="http://schemas.microsoft.com/office/powerpoint/2010/main" val="163035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125DC7-0664-9845-91E5-FC48BA2F0F6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Key questions you might have</a:t>
            </a:r>
          </a:p>
        </p:txBody>
      </p:sp>
      <p:cxnSp>
        <p:nvCxnSpPr>
          <p:cNvPr id="6"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CA7F3A9-DF14-1043-8AC5-FF9D7E0EB08F}"/>
              </a:ext>
            </a:extLst>
          </p:cNvPr>
          <p:cNvSpPr>
            <a:spLocks noGrp="1"/>
          </p:cNvSpPr>
          <p:nvPr>
            <p:ph idx="1"/>
          </p:nvPr>
        </p:nvSpPr>
        <p:spPr>
          <a:xfrm>
            <a:off x="4976031" y="963877"/>
            <a:ext cx="6377769" cy="4930246"/>
          </a:xfrm>
        </p:spPr>
        <p:txBody>
          <a:bodyPr anchor="ctr">
            <a:normAutofit/>
          </a:bodyPr>
          <a:lstStyle/>
          <a:p>
            <a:r>
              <a:rPr lang="en-US" sz="2000" dirty="0"/>
              <a:t>Immediate things you need to do? – group into controllable versus uncontrollable, important not important, urgent and not urgent</a:t>
            </a:r>
          </a:p>
          <a:p>
            <a:r>
              <a:rPr lang="en-US" sz="2000" dirty="0"/>
              <a:t>Who can help and here to go?</a:t>
            </a:r>
          </a:p>
          <a:p>
            <a:r>
              <a:rPr lang="en-US" sz="2000" dirty="0"/>
              <a:t>What are the skills and capabilities you need to develop?</a:t>
            </a:r>
          </a:p>
          <a:p>
            <a:r>
              <a:rPr lang="en-US" sz="2000" dirty="0"/>
              <a:t>Will your core customers still be there? 6, 12, 24 months?</a:t>
            </a:r>
          </a:p>
          <a:p>
            <a:r>
              <a:rPr lang="en-US" sz="2000" dirty="0"/>
              <a:t>Competitors and relative offerings?</a:t>
            </a:r>
          </a:p>
          <a:p>
            <a:r>
              <a:rPr lang="en-US" sz="2000" dirty="0"/>
              <a:t>Prospects of the industry and trends?</a:t>
            </a:r>
          </a:p>
          <a:p>
            <a:r>
              <a:rPr lang="en-US" sz="2000" dirty="0"/>
              <a:t>Plausible scenarios for the future?</a:t>
            </a:r>
          </a:p>
          <a:p>
            <a:r>
              <a:rPr lang="en-US" sz="2000" dirty="0"/>
              <a:t>What are the risks?</a:t>
            </a:r>
          </a:p>
          <a:p>
            <a:r>
              <a:rPr lang="en-US" sz="2000" dirty="0"/>
              <a:t>Your current assets, capabilities and energy</a:t>
            </a:r>
          </a:p>
          <a:p>
            <a:r>
              <a:rPr lang="en-US" sz="2000" dirty="0"/>
              <a:t>Don’t forget personal wellbeing</a:t>
            </a:r>
          </a:p>
          <a:p>
            <a:r>
              <a:rPr lang="en-US" sz="2000" dirty="0"/>
              <a:t>Decide on your next pivot or get prepared</a:t>
            </a:r>
          </a:p>
        </p:txBody>
      </p:sp>
    </p:spTree>
    <p:extLst>
      <p:ext uri="{BB962C8B-B14F-4D97-AF65-F5344CB8AC3E}">
        <p14:creationId xmlns:p14="http://schemas.microsoft.com/office/powerpoint/2010/main" val="278064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smiling at the camera&#10;&#10;Description automatically generated">
            <a:extLst>
              <a:ext uri="{FF2B5EF4-FFF2-40B4-BE49-F238E27FC236}">
                <a16:creationId xmlns:a16="http://schemas.microsoft.com/office/drawing/2014/main" xmlns="" id="{E3B43622-7201-BC41-B9DF-A090C66E8DE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tretch/>
        </p:blipFill>
        <p:spPr>
          <a:xfrm>
            <a:off x="6258860" y="2145767"/>
            <a:ext cx="2560320" cy="2560320"/>
          </a:xfrm>
          <a:prstGeom prst="rect">
            <a:avLst/>
          </a:prstGeom>
        </p:spPr>
      </p:pic>
      <p:pic>
        <p:nvPicPr>
          <p:cNvPr id="5" name="Picture 4" descr="A person wearing glasses&#10;&#10;Description automatically generated">
            <a:extLst>
              <a:ext uri="{FF2B5EF4-FFF2-40B4-BE49-F238E27FC236}">
                <a16:creationId xmlns:a16="http://schemas.microsoft.com/office/drawing/2014/main" xmlns="" id="{B41FFBEB-75F0-5A40-AFD3-8FD2AB9897B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tretch/>
        </p:blipFill>
        <p:spPr>
          <a:xfrm>
            <a:off x="488134" y="2145767"/>
            <a:ext cx="2545876" cy="2545876"/>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xmlns="" id="{A4C28F96-3A71-714F-B15D-50D01FD77930}"/>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14783" t="14914" r="11755" b="11624"/>
          <a:stretch/>
        </p:blipFill>
        <p:spPr>
          <a:xfrm>
            <a:off x="9120662" y="2145767"/>
            <a:ext cx="2560320" cy="2560320"/>
          </a:xfrm>
          <a:prstGeom prst="rect">
            <a:avLst/>
          </a:prstGeom>
        </p:spPr>
      </p:pic>
      <p:sp>
        <p:nvSpPr>
          <p:cNvPr id="6" name="Rectangle 5">
            <a:extLst>
              <a:ext uri="{FF2B5EF4-FFF2-40B4-BE49-F238E27FC236}">
                <a16:creationId xmlns:a16="http://schemas.microsoft.com/office/drawing/2014/main" xmlns="" id="{E526FD17-A92C-5048-8618-1E68B8CA8076}"/>
              </a:ext>
            </a:extLst>
          </p:cNvPr>
          <p:cNvSpPr/>
          <p:nvPr/>
        </p:nvSpPr>
        <p:spPr>
          <a:xfrm>
            <a:off x="-426576" y="4691643"/>
            <a:ext cx="3979164" cy="1184940"/>
          </a:xfrm>
          <a:prstGeom prst="rect">
            <a:avLst/>
          </a:prstGeom>
        </p:spPr>
        <p:txBody>
          <a:bodyPr wrap="square">
            <a:spAutoFit/>
          </a:bodyPr>
          <a:lstStyle/>
          <a:p>
            <a:pPr algn="ctr">
              <a:spcAft>
                <a:spcPts val="600"/>
              </a:spcAft>
            </a:pPr>
            <a:r>
              <a:rPr lang="en-US" sz="1400" dirty="0">
                <a:solidFill>
                  <a:srgbClr val="000000"/>
                </a:solidFill>
              </a:rPr>
              <a:t>Ben </a:t>
            </a:r>
            <a:r>
              <a:rPr lang="en-US" sz="1400" dirty="0" err="1">
                <a:solidFill>
                  <a:srgbClr val="000000"/>
                </a:solidFill>
              </a:rPr>
              <a:t>Harnwell</a:t>
            </a:r>
            <a:endParaRPr lang="en-US" sz="1400" dirty="0">
              <a:solidFill>
                <a:srgbClr val="000000"/>
              </a:solidFill>
            </a:endParaRPr>
          </a:p>
          <a:p>
            <a:pPr algn="ctr">
              <a:spcAft>
                <a:spcPts val="600"/>
              </a:spcAft>
            </a:pPr>
            <a:r>
              <a:rPr lang="en-US" sz="1400" dirty="0">
                <a:solidFill>
                  <a:srgbClr val="000000"/>
                </a:solidFill>
              </a:rPr>
              <a:t>Manningham Council</a:t>
            </a:r>
          </a:p>
          <a:p>
            <a:pPr algn="ctr">
              <a:spcAft>
                <a:spcPts val="600"/>
              </a:spcAft>
            </a:pPr>
            <a:r>
              <a:rPr lang="en-US" sz="1400" dirty="0">
                <a:solidFill>
                  <a:srgbClr val="000000"/>
                </a:solidFill>
                <a:hlinkClick r:id="rId9"/>
              </a:rPr>
              <a:t>ben.harnwell@manningham.vic.gov.au</a:t>
            </a:r>
            <a:endParaRPr lang="en-US" sz="1400" dirty="0">
              <a:solidFill>
                <a:srgbClr val="000000"/>
              </a:solidFill>
            </a:endParaRPr>
          </a:p>
          <a:p>
            <a:pPr algn="ctr">
              <a:spcAft>
                <a:spcPts val="600"/>
              </a:spcAft>
            </a:pPr>
            <a:r>
              <a:rPr lang="en-US" sz="1400" dirty="0">
                <a:solidFill>
                  <a:srgbClr val="000000"/>
                </a:solidFill>
              </a:rPr>
              <a:t>(03) 9840 9338</a:t>
            </a:r>
          </a:p>
        </p:txBody>
      </p:sp>
      <p:sp>
        <p:nvSpPr>
          <p:cNvPr id="7" name="Rectangle 6">
            <a:extLst>
              <a:ext uri="{FF2B5EF4-FFF2-40B4-BE49-F238E27FC236}">
                <a16:creationId xmlns:a16="http://schemas.microsoft.com/office/drawing/2014/main" xmlns="" id="{A02C169F-A4A0-5742-902C-120C1B43B248}"/>
              </a:ext>
            </a:extLst>
          </p:cNvPr>
          <p:cNvSpPr/>
          <p:nvPr/>
        </p:nvSpPr>
        <p:spPr>
          <a:xfrm>
            <a:off x="5789570" y="4706087"/>
            <a:ext cx="3411869" cy="1477328"/>
          </a:xfrm>
          <a:prstGeom prst="rect">
            <a:avLst/>
          </a:prstGeom>
        </p:spPr>
        <p:txBody>
          <a:bodyPr wrap="square">
            <a:spAutoFit/>
          </a:bodyPr>
          <a:lstStyle/>
          <a:p>
            <a:pPr algn="ctr">
              <a:spcAft>
                <a:spcPts val="600"/>
              </a:spcAft>
            </a:pPr>
            <a:r>
              <a:rPr lang="en-US" sz="1400" dirty="0">
                <a:solidFill>
                  <a:srgbClr val="000000"/>
                </a:solidFill>
              </a:rPr>
              <a:t>Andre Ong</a:t>
            </a:r>
          </a:p>
          <a:p>
            <a:pPr algn="ctr">
              <a:spcAft>
                <a:spcPts val="600"/>
              </a:spcAft>
            </a:pPr>
            <a:r>
              <a:rPr lang="en-US" sz="1400" dirty="0">
                <a:solidFill>
                  <a:srgbClr val="000000"/>
                </a:solidFill>
              </a:rPr>
              <a:t>Sharrock Pitman Lawyers</a:t>
            </a:r>
          </a:p>
          <a:p>
            <a:pPr algn="ctr">
              <a:spcAft>
                <a:spcPts val="600"/>
              </a:spcAft>
            </a:pPr>
            <a:r>
              <a:rPr lang="en-US" sz="1400" dirty="0">
                <a:solidFill>
                  <a:srgbClr val="000000"/>
                </a:solidFill>
                <a:hlinkClick r:id="rId10"/>
              </a:rPr>
              <a:t>andre@sharrockpitman.com.au</a:t>
            </a:r>
            <a:endParaRPr lang="en-US" sz="1400" dirty="0">
              <a:solidFill>
                <a:srgbClr val="000000"/>
              </a:solidFill>
            </a:endParaRPr>
          </a:p>
          <a:p>
            <a:pPr algn="ctr">
              <a:spcAft>
                <a:spcPts val="600"/>
              </a:spcAft>
            </a:pPr>
            <a:r>
              <a:rPr lang="en-US" sz="1400" dirty="0">
                <a:solidFill>
                  <a:srgbClr val="000000"/>
                </a:solidFill>
              </a:rPr>
              <a:t>(03) 9560 2922</a:t>
            </a:r>
          </a:p>
          <a:p>
            <a:pPr algn="ctr">
              <a:spcAft>
                <a:spcPts val="600"/>
              </a:spcAft>
            </a:pPr>
            <a:endParaRPr lang="en-US" sz="1400" dirty="0">
              <a:solidFill>
                <a:srgbClr val="000000"/>
              </a:solidFill>
            </a:endParaRPr>
          </a:p>
        </p:txBody>
      </p:sp>
      <p:sp>
        <p:nvSpPr>
          <p:cNvPr id="10" name="Rectangle 9">
            <a:extLst>
              <a:ext uri="{FF2B5EF4-FFF2-40B4-BE49-F238E27FC236}">
                <a16:creationId xmlns:a16="http://schemas.microsoft.com/office/drawing/2014/main" xmlns="" id="{39D3733C-F2FB-B44C-AF13-F32574A058D0}"/>
              </a:ext>
            </a:extLst>
          </p:cNvPr>
          <p:cNvSpPr/>
          <p:nvPr/>
        </p:nvSpPr>
        <p:spPr>
          <a:xfrm>
            <a:off x="8461819" y="4706087"/>
            <a:ext cx="3979164" cy="1184940"/>
          </a:xfrm>
          <a:prstGeom prst="rect">
            <a:avLst/>
          </a:prstGeom>
        </p:spPr>
        <p:txBody>
          <a:bodyPr wrap="square">
            <a:spAutoFit/>
          </a:bodyPr>
          <a:lstStyle/>
          <a:p>
            <a:pPr algn="ctr">
              <a:spcAft>
                <a:spcPts val="600"/>
              </a:spcAft>
            </a:pPr>
            <a:r>
              <a:rPr lang="en-US" sz="1400" dirty="0">
                <a:solidFill>
                  <a:srgbClr val="000000"/>
                </a:solidFill>
              </a:rPr>
              <a:t>Taylor Tran</a:t>
            </a:r>
          </a:p>
          <a:p>
            <a:pPr algn="ctr">
              <a:spcAft>
                <a:spcPts val="600"/>
              </a:spcAft>
            </a:pPr>
            <a:r>
              <a:rPr lang="en-US" sz="1400" dirty="0">
                <a:solidFill>
                  <a:srgbClr val="000000"/>
                </a:solidFill>
              </a:rPr>
              <a:t>Innovation Melbourne</a:t>
            </a:r>
          </a:p>
          <a:p>
            <a:pPr algn="ctr">
              <a:spcAft>
                <a:spcPts val="600"/>
              </a:spcAft>
            </a:pPr>
            <a:r>
              <a:rPr lang="en-US" sz="1400" dirty="0">
                <a:solidFill>
                  <a:srgbClr val="000000"/>
                </a:solidFill>
                <a:hlinkClick r:id="rId11"/>
              </a:rPr>
              <a:t>taylor@innovationmelbourne.com.au</a:t>
            </a:r>
            <a:endParaRPr lang="en-US" sz="1400" dirty="0">
              <a:solidFill>
                <a:srgbClr val="000000"/>
              </a:solidFill>
            </a:endParaRPr>
          </a:p>
          <a:p>
            <a:pPr algn="ctr">
              <a:spcAft>
                <a:spcPts val="600"/>
              </a:spcAft>
            </a:pPr>
            <a:r>
              <a:rPr lang="en-US" sz="1400" dirty="0">
                <a:solidFill>
                  <a:srgbClr val="000000"/>
                </a:solidFill>
              </a:rPr>
              <a:t>0434 568 112</a:t>
            </a:r>
          </a:p>
        </p:txBody>
      </p:sp>
      <p:sp>
        <p:nvSpPr>
          <p:cNvPr id="12" name="Rectangle 11">
            <a:extLst>
              <a:ext uri="{FF2B5EF4-FFF2-40B4-BE49-F238E27FC236}">
                <a16:creationId xmlns:a16="http://schemas.microsoft.com/office/drawing/2014/main" xmlns="" id="{5F2DFF84-1526-3B4F-91DD-1CB5DD264774}"/>
              </a:ext>
            </a:extLst>
          </p:cNvPr>
          <p:cNvSpPr/>
          <p:nvPr/>
        </p:nvSpPr>
        <p:spPr>
          <a:xfrm>
            <a:off x="1768848" y="4691643"/>
            <a:ext cx="6096000" cy="1184940"/>
          </a:xfrm>
          <a:prstGeom prst="rect">
            <a:avLst/>
          </a:prstGeom>
        </p:spPr>
        <p:txBody>
          <a:bodyPr>
            <a:spAutoFit/>
          </a:bodyPr>
          <a:lstStyle/>
          <a:p>
            <a:pPr algn="ctr">
              <a:spcAft>
                <a:spcPts val="600"/>
              </a:spcAft>
            </a:pPr>
            <a:r>
              <a:rPr lang="en-US" sz="1400" dirty="0">
                <a:solidFill>
                  <a:srgbClr val="000000"/>
                </a:solidFill>
              </a:rPr>
              <a:t>Pam Ashton</a:t>
            </a:r>
          </a:p>
          <a:p>
            <a:pPr algn="ctr">
              <a:spcAft>
                <a:spcPts val="600"/>
              </a:spcAft>
            </a:pPr>
            <a:r>
              <a:rPr lang="en-US" sz="1400" dirty="0">
                <a:solidFill>
                  <a:srgbClr val="000000"/>
                </a:solidFill>
              </a:rPr>
              <a:t>Roy A. McDonald CPA </a:t>
            </a:r>
          </a:p>
          <a:p>
            <a:pPr algn="ctr">
              <a:spcAft>
                <a:spcPts val="600"/>
              </a:spcAft>
            </a:pPr>
            <a:r>
              <a:rPr lang="en-US" sz="1400" dirty="0">
                <a:solidFill>
                  <a:srgbClr val="000000"/>
                </a:solidFill>
                <a:hlinkClick r:id="rId12"/>
              </a:rPr>
              <a:t>pam@royamcdonald.com</a:t>
            </a:r>
            <a:endParaRPr lang="en-US" sz="1400" dirty="0">
              <a:solidFill>
                <a:srgbClr val="000000"/>
              </a:solidFill>
            </a:endParaRPr>
          </a:p>
          <a:p>
            <a:pPr algn="ctr">
              <a:spcAft>
                <a:spcPts val="600"/>
              </a:spcAft>
            </a:pPr>
            <a:r>
              <a:rPr lang="en-US" sz="1400" dirty="0">
                <a:solidFill>
                  <a:srgbClr val="000000"/>
                </a:solidFill>
              </a:rPr>
              <a:t>(03) 9848 5933</a:t>
            </a:r>
          </a:p>
        </p:txBody>
      </p:sp>
      <p:pic>
        <p:nvPicPr>
          <p:cNvPr id="9" name="Picture 8" descr="A person posing for the camera&#10;&#10;Description automatically generated">
            <a:extLst>
              <a:ext uri="{FF2B5EF4-FFF2-40B4-BE49-F238E27FC236}">
                <a16:creationId xmlns:a16="http://schemas.microsoft.com/office/drawing/2014/main" xmlns="" id="{FB5B33D1-617A-5848-AC35-F1F7CAD8B375}"/>
              </a:ext>
            </a:extLst>
          </p:cNvPr>
          <p:cNvPicPr>
            <a:picLocks noChangeAspect="1"/>
          </p:cNvPicPr>
          <p:nvPr/>
        </p:nvPicPr>
        <p:blipFill rotWithShape="1">
          <a:blip r:embed="rId13">
            <a:extLst>
              <a:ext uri="{BEBA8EAE-BF5A-486C-A8C5-ECC9F3942E4B}">
                <a14:imgProps xmlns:a14="http://schemas.microsoft.com/office/drawing/2010/main">
                  <a14:imgLayer r:embed="rId14">
                    <a14:imgEffect>
                      <a14:saturation sat="0"/>
                    </a14:imgEffect>
                  </a14:imgLayer>
                </a14:imgProps>
              </a:ext>
            </a:extLst>
          </a:blip>
          <a:srcRect l="-131" t="6869" r="131" b="52075"/>
          <a:stretch/>
        </p:blipFill>
        <p:spPr>
          <a:xfrm>
            <a:off x="3392998" y="2145767"/>
            <a:ext cx="2545876" cy="2545876"/>
          </a:xfrm>
          <a:prstGeom prst="rect">
            <a:avLst/>
          </a:prstGeom>
        </p:spPr>
      </p:pic>
    </p:spTree>
    <p:extLst>
      <p:ext uri="{BB962C8B-B14F-4D97-AF65-F5344CB8AC3E}">
        <p14:creationId xmlns:p14="http://schemas.microsoft.com/office/powerpoint/2010/main" val="307591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6F9E488-0718-4E1E-9D12-26779F606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5CA4BCD1-F813-4A68-8727-7A3DE67AC5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90440" y="1049670"/>
            <a:ext cx="1128382" cy="847206"/>
            <a:chOff x="7393391" y="1075612"/>
            <a:chExt cx="1128382" cy="847206"/>
          </a:xfrm>
        </p:grpSpPr>
        <p:sp>
          <p:nvSpPr>
            <p:cNvPr id="15" name="Freeform 5">
              <a:extLst>
                <a:ext uri="{FF2B5EF4-FFF2-40B4-BE49-F238E27FC236}">
                  <a16:creationId xmlns:a16="http://schemas.microsoft.com/office/drawing/2014/main" xmlns="" id="{A152F29E-C625-4313-96BF-5675B357C0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xmlns="" id="{C2A5CB78-6497-4151-83B6-568BD27EC57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8" name="Freeform: Shape 17">
            <a:extLst>
              <a:ext uri="{FF2B5EF4-FFF2-40B4-BE49-F238E27FC236}">
                <a16:creationId xmlns:a16="http://schemas.microsoft.com/office/drawing/2014/main" xmlns="" id="{91AFB7FD-C0D0-4D48-B008-DEA973A726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90946" y="426510"/>
            <a:ext cx="1366757" cy="1232062"/>
          </a:xfrm>
          <a:custGeom>
            <a:avLst/>
            <a:gdLst>
              <a:gd name="connsiteX0" fmla="*/ 389939 w 1366757"/>
              <a:gd name="connsiteY0" fmla="*/ 0 h 1232062"/>
              <a:gd name="connsiteX1" fmla="*/ 978131 w 1366757"/>
              <a:gd name="connsiteY1" fmla="*/ 0 h 1232062"/>
              <a:gd name="connsiteX2" fmla="*/ 1062158 w 1366757"/>
              <a:gd name="connsiteY2" fmla="*/ 48072 h 1232062"/>
              <a:gd name="connsiteX3" fmla="*/ 1356254 w 1366757"/>
              <a:gd name="connsiteY3" fmla="*/ 566179 h 1232062"/>
              <a:gd name="connsiteX4" fmla="*/ 1356254 w 1366757"/>
              <a:gd name="connsiteY4" fmla="*/ 665884 h 1232062"/>
              <a:gd name="connsiteX5" fmla="*/ 1062158 w 1366757"/>
              <a:gd name="connsiteY5" fmla="*/ 1183990 h 1232062"/>
              <a:gd name="connsiteX6" fmla="*/ 978131 w 1366757"/>
              <a:gd name="connsiteY6" fmla="*/ 1232062 h 1232062"/>
              <a:gd name="connsiteX7" fmla="*/ 389939 w 1366757"/>
              <a:gd name="connsiteY7" fmla="*/ 1232062 h 1232062"/>
              <a:gd name="connsiteX8" fmla="*/ 305913 w 1366757"/>
              <a:gd name="connsiteY8" fmla="*/ 1183990 h 1232062"/>
              <a:gd name="connsiteX9" fmla="*/ 11817 w 1366757"/>
              <a:gd name="connsiteY9" fmla="*/ 665884 h 1232062"/>
              <a:gd name="connsiteX10" fmla="*/ 11817 w 1366757"/>
              <a:gd name="connsiteY10" fmla="*/ 566179 h 1232062"/>
              <a:gd name="connsiteX11" fmla="*/ 305913 w 1366757"/>
              <a:gd name="connsiteY11" fmla="*/ 48072 h 1232062"/>
              <a:gd name="connsiteX12" fmla="*/ 389939 w 1366757"/>
              <a:gd name="connsiteY12" fmla="*/ 0 h 123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6757" h="1232062">
                <a:moveTo>
                  <a:pt x="389939" y="0"/>
                </a:moveTo>
                <a:cubicBezTo>
                  <a:pt x="978131" y="0"/>
                  <a:pt x="978131" y="0"/>
                  <a:pt x="978131" y="0"/>
                </a:cubicBezTo>
                <a:cubicBezTo>
                  <a:pt x="1007891" y="0"/>
                  <a:pt x="1046404" y="21366"/>
                  <a:pt x="1062158" y="48072"/>
                </a:cubicBezTo>
                <a:cubicBezTo>
                  <a:pt x="1356254" y="566179"/>
                  <a:pt x="1356254" y="566179"/>
                  <a:pt x="1356254" y="566179"/>
                </a:cubicBezTo>
                <a:cubicBezTo>
                  <a:pt x="1370259" y="594666"/>
                  <a:pt x="1370259" y="637396"/>
                  <a:pt x="1356254" y="665884"/>
                </a:cubicBezTo>
                <a:cubicBezTo>
                  <a:pt x="1062158" y="1183990"/>
                  <a:pt x="1062158" y="1183990"/>
                  <a:pt x="1062158" y="1183990"/>
                </a:cubicBezTo>
                <a:cubicBezTo>
                  <a:pt x="1046404" y="1210698"/>
                  <a:pt x="1007891" y="1232062"/>
                  <a:pt x="978131" y="1232062"/>
                </a:cubicBezTo>
                <a:lnTo>
                  <a:pt x="389939" y="1232062"/>
                </a:lnTo>
                <a:cubicBezTo>
                  <a:pt x="358429" y="1232062"/>
                  <a:pt x="319917" y="1210698"/>
                  <a:pt x="305913" y="1183990"/>
                </a:cubicBezTo>
                <a:cubicBezTo>
                  <a:pt x="11817" y="665884"/>
                  <a:pt x="11817" y="665884"/>
                  <a:pt x="11817" y="665884"/>
                </a:cubicBezTo>
                <a:cubicBezTo>
                  <a:pt x="-3939" y="637396"/>
                  <a:pt x="-3939" y="594666"/>
                  <a:pt x="11817" y="566179"/>
                </a:cubicBezTo>
                <a:cubicBezTo>
                  <a:pt x="305913" y="48072"/>
                  <a:pt x="305913" y="48072"/>
                  <a:pt x="305913" y="48072"/>
                </a:cubicBezTo>
                <a:cubicBezTo>
                  <a:pt x="319917" y="21366"/>
                  <a:pt x="358429" y="0"/>
                  <a:pt x="389939"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useBgFill="1">
        <p:nvSpPr>
          <p:cNvPr id="20" name="Freeform: Shape 19">
            <a:extLst>
              <a:ext uri="{FF2B5EF4-FFF2-40B4-BE49-F238E27FC236}">
                <a16:creationId xmlns:a16="http://schemas.microsoft.com/office/drawing/2014/main" xmlns="" id="{C06D11DA-88D8-46C1-A244-41C5A8A9E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30791" y="1799112"/>
            <a:ext cx="4808198" cy="426190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 name="Freeform: Shape 21">
            <a:extLst>
              <a:ext uri="{FF2B5EF4-FFF2-40B4-BE49-F238E27FC236}">
                <a16:creationId xmlns:a16="http://schemas.microsoft.com/office/drawing/2014/main" xmlns="" id="{9ED24E9E-3415-42C3-B58A-42D618995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2560" y="1208098"/>
            <a:ext cx="2426310" cy="2187196"/>
          </a:xfrm>
          <a:custGeom>
            <a:avLst/>
            <a:gdLst>
              <a:gd name="connsiteX0" fmla="*/ 638327 w 2237370"/>
              <a:gd name="connsiteY0" fmla="*/ 0 h 2016876"/>
              <a:gd name="connsiteX1" fmla="*/ 1601193 w 2237370"/>
              <a:gd name="connsiteY1" fmla="*/ 0 h 2016876"/>
              <a:gd name="connsiteX2" fmla="*/ 1738744 w 2237370"/>
              <a:gd name="connsiteY2" fmla="*/ 78694 h 2016876"/>
              <a:gd name="connsiteX3" fmla="*/ 2220176 w 2237370"/>
              <a:gd name="connsiteY3" fmla="*/ 926830 h 2016876"/>
              <a:gd name="connsiteX4" fmla="*/ 2220176 w 2237370"/>
              <a:gd name="connsiteY4" fmla="*/ 1090047 h 2016876"/>
              <a:gd name="connsiteX5" fmla="*/ 1738744 w 2237370"/>
              <a:gd name="connsiteY5" fmla="*/ 1938183 h 2016876"/>
              <a:gd name="connsiteX6" fmla="*/ 1601193 w 2237370"/>
              <a:gd name="connsiteY6" fmla="*/ 2016876 h 2016876"/>
              <a:gd name="connsiteX7" fmla="*/ 638327 w 2237370"/>
              <a:gd name="connsiteY7" fmla="*/ 2016876 h 2016876"/>
              <a:gd name="connsiteX8" fmla="*/ 500776 w 2237370"/>
              <a:gd name="connsiteY8" fmla="*/ 1938183 h 2016876"/>
              <a:gd name="connsiteX9" fmla="*/ 19344 w 2237370"/>
              <a:gd name="connsiteY9" fmla="*/ 1090047 h 2016876"/>
              <a:gd name="connsiteX10" fmla="*/ 19344 w 2237370"/>
              <a:gd name="connsiteY10" fmla="*/ 926830 h 2016876"/>
              <a:gd name="connsiteX11" fmla="*/ 500776 w 2237370"/>
              <a:gd name="connsiteY11" fmla="*/ 78694 h 2016876"/>
              <a:gd name="connsiteX12" fmla="*/ 638327 w 2237370"/>
              <a:gd name="connsiteY12" fmla="*/ 0 h 2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370" h="2016876">
                <a:moveTo>
                  <a:pt x="638327" y="0"/>
                </a:moveTo>
                <a:cubicBezTo>
                  <a:pt x="1601193" y="0"/>
                  <a:pt x="1601193" y="0"/>
                  <a:pt x="1601193" y="0"/>
                </a:cubicBezTo>
                <a:cubicBezTo>
                  <a:pt x="1649909" y="0"/>
                  <a:pt x="1712954" y="34975"/>
                  <a:pt x="1738744" y="78694"/>
                </a:cubicBezTo>
                <a:cubicBezTo>
                  <a:pt x="2220176" y="926830"/>
                  <a:pt x="2220176" y="926830"/>
                  <a:pt x="2220176" y="926830"/>
                </a:cubicBezTo>
                <a:cubicBezTo>
                  <a:pt x="2243102" y="973464"/>
                  <a:pt x="2243102" y="1043413"/>
                  <a:pt x="2220176" y="1090047"/>
                </a:cubicBezTo>
                <a:cubicBezTo>
                  <a:pt x="1738744" y="1938183"/>
                  <a:pt x="1738744" y="1938183"/>
                  <a:pt x="1738744" y="1938183"/>
                </a:cubicBezTo>
                <a:cubicBezTo>
                  <a:pt x="1712954" y="1981902"/>
                  <a:pt x="1649909" y="2016876"/>
                  <a:pt x="1601193" y="2016876"/>
                </a:cubicBezTo>
                <a:lnTo>
                  <a:pt x="638327" y="2016876"/>
                </a:lnTo>
                <a:cubicBezTo>
                  <a:pt x="586746" y="2016876"/>
                  <a:pt x="523702" y="1981902"/>
                  <a:pt x="500776" y="1938183"/>
                </a:cubicBezTo>
                <a:cubicBezTo>
                  <a:pt x="19344" y="1090047"/>
                  <a:pt x="19344" y="1090047"/>
                  <a:pt x="19344" y="1090047"/>
                </a:cubicBezTo>
                <a:cubicBezTo>
                  <a:pt x="-6448" y="1043413"/>
                  <a:pt x="-6448" y="973464"/>
                  <a:pt x="19344" y="926830"/>
                </a:cubicBezTo>
                <a:cubicBezTo>
                  <a:pt x="500776" y="78694"/>
                  <a:pt x="500776" y="78694"/>
                  <a:pt x="500776" y="78694"/>
                </a:cubicBezTo>
                <a:cubicBezTo>
                  <a:pt x="523702" y="34975"/>
                  <a:pt x="586746" y="0"/>
                  <a:pt x="638327"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 name="Freeform: Shape 23">
            <a:extLst>
              <a:ext uri="{FF2B5EF4-FFF2-40B4-BE49-F238E27FC236}">
                <a16:creationId xmlns:a16="http://schemas.microsoft.com/office/drawing/2014/main" xmlns="" id="{15882B67-4A02-4BCD-AD70-1D2B5F5EF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2185" y="4925651"/>
            <a:ext cx="1839293" cy="1658029"/>
          </a:xfrm>
          <a:custGeom>
            <a:avLst/>
            <a:gdLst>
              <a:gd name="connsiteX0" fmla="*/ 485386 w 1701304"/>
              <a:gd name="connsiteY0" fmla="*/ 0 h 1533639"/>
              <a:gd name="connsiteX1" fmla="*/ 1217552 w 1701304"/>
              <a:gd name="connsiteY1" fmla="*/ 0 h 1533639"/>
              <a:gd name="connsiteX2" fmla="*/ 1322147 w 1701304"/>
              <a:gd name="connsiteY2" fmla="*/ 59839 h 1533639"/>
              <a:gd name="connsiteX3" fmla="*/ 1688230 w 1701304"/>
              <a:gd name="connsiteY3" fmla="*/ 704765 h 1533639"/>
              <a:gd name="connsiteX4" fmla="*/ 1688230 w 1701304"/>
              <a:gd name="connsiteY4" fmla="*/ 828876 h 1533639"/>
              <a:gd name="connsiteX5" fmla="*/ 1322147 w 1701304"/>
              <a:gd name="connsiteY5" fmla="*/ 1473800 h 1533639"/>
              <a:gd name="connsiteX6" fmla="*/ 1217552 w 1701304"/>
              <a:gd name="connsiteY6" fmla="*/ 1533639 h 1533639"/>
              <a:gd name="connsiteX7" fmla="*/ 485386 w 1701304"/>
              <a:gd name="connsiteY7" fmla="*/ 1533639 h 1533639"/>
              <a:gd name="connsiteX8" fmla="*/ 380793 w 1701304"/>
              <a:gd name="connsiteY8" fmla="*/ 1473800 h 1533639"/>
              <a:gd name="connsiteX9" fmla="*/ 14709 w 1701304"/>
              <a:gd name="connsiteY9" fmla="*/ 828876 h 1533639"/>
              <a:gd name="connsiteX10" fmla="*/ 14709 w 1701304"/>
              <a:gd name="connsiteY10" fmla="*/ 704765 h 1533639"/>
              <a:gd name="connsiteX11" fmla="*/ 380793 w 1701304"/>
              <a:gd name="connsiteY11" fmla="*/ 59839 h 1533639"/>
              <a:gd name="connsiteX12" fmla="*/ 485386 w 1701304"/>
              <a:gd name="connsiteY12" fmla="*/ 0 h 15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304" h="1533639">
                <a:moveTo>
                  <a:pt x="485386" y="0"/>
                </a:moveTo>
                <a:cubicBezTo>
                  <a:pt x="1217552" y="0"/>
                  <a:pt x="1217552" y="0"/>
                  <a:pt x="1217552" y="0"/>
                </a:cubicBezTo>
                <a:cubicBezTo>
                  <a:pt x="1254597" y="0"/>
                  <a:pt x="1302536" y="26596"/>
                  <a:pt x="1322147" y="59839"/>
                </a:cubicBezTo>
                <a:cubicBezTo>
                  <a:pt x="1688230" y="704765"/>
                  <a:pt x="1688230" y="704765"/>
                  <a:pt x="1688230" y="704765"/>
                </a:cubicBezTo>
                <a:cubicBezTo>
                  <a:pt x="1705663" y="740225"/>
                  <a:pt x="1705663" y="793415"/>
                  <a:pt x="1688230" y="828876"/>
                </a:cubicBezTo>
                <a:cubicBezTo>
                  <a:pt x="1322147" y="1473800"/>
                  <a:pt x="1322147" y="1473800"/>
                  <a:pt x="1322147" y="1473800"/>
                </a:cubicBezTo>
                <a:cubicBezTo>
                  <a:pt x="1302536" y="1507046"/>
                  <a:pt x="1254597" y="1533639"/>
                  <a:pt x="1217552" y="1533639"/>
                </a:cubicBezTo>
                <a:lnTo>
                  <a:pt x="485386" y="1533639"/>
                </a:lnTo>
                <a:cubicBezTo>
                  <a:pt x="446164" y="1533639"/>
                  <a:pt x="398225" y="1507046"/>
                  <a:pt x="380793" y="1473800"/>
                </a:cubicBezTo>
                <a:cubicBezTo>
                  <a:pt x="14709" y="828876"/>
                  <a:pt x="14709" y="828876"/>
                  <a:pt x="14709" y="828876"/>
                </a:cubicBezTo>
                <a:cubicBezTo>
                  <a:pt x="-4903" y="793415"/>
                  <a:pt x="-4903" y="740225"/>
                  <a:pt x="14709" y="704765"/>
                </a:cubicBezTo>
                <a:cubicBezTo>
                  <a:pt x="380793" y="59839"/>
                  <a:pt x="380793" y="59839"/>
                  <a:pt x="380793" y="59839"/>
                </a:cubicBezTo>
                <a:cubicBezTo>
                  <a:pt x="398225" y="26596"/>
                  <a:pt x="446164" y="0"/>
                  <a:pt x="485386"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5" name="Picture 4" descr="A picture containing drawing&#10;&#10;Description automatically generated">
            <a:extLst>
              <a:ext uri="{FF2B5EF4-FFF2-40B4-BE49-F238E27FC236}">
                <a16:creationId xmlns:a16="http://schemas.microsoft.com/office/drawing/2014/main" xmlns="" id="{A75DD33C-4EDF-EA4F-948B-0F1835250DB4}"/>
              </a:ext>
            </a:extLst>
          </p:cNvPr>
          <p:cNvPicPr>
            <a:picLocks noChangeAspect="1"/>
          </p:cNvPicPr>
          <p:nvPr/>
        </p:nvPicPr>
        <p:blipFill>
          <a:blip r:embed="rId2"/>
          <a:stretch>
            <a:fillRect/>
          </a:stretch>
        </p:blipFill>
        <p:spPr>
          <a:xfrm>
            <a:off x="8480195" y="769395"/>
            <a:ext cx="988258" cy="523344"/>
          </a:xfrm>
          <a:prstGeom prst="rect">
            <a:avLst/>
          </a:prstGeom>
        </p:spPr>
      </p:pic>
      <p:sp>
        <p:nvSpPr>
          <p:cNvPr id="30" name="Title 1">
            <a:extLst>
              <a:ext uri="{FF2B5EF4-FFF2-40B4-BE49-F238E27FC236}">
                <a16:creationId xmlns:a16="http://schemas.microsoft.com/office/drawing/2014/main" xmlns="" id="{05BE02FD-A724-C644-BC8E-3486247480A8}"/>
              </a:ext>
            </a:extLst>
          </p:cNvPr>
          <p:cNvSpPr>
            <a:spLocks noGrp="1"/>
          </p:cNvSpPr>
          <p:nvPr>
            <p:ph type="title"/>
          </p:nvPr>
        </p:nvSpPr>
        <p:spPr>
          <a:xfrm>
            <a:off x="1003303" y="3288725"/>
            <a:ext cx="5946202" cy="1197546"/>
          </a:xfrm>
        </p:spPr>
        <p:txBody>
          <a:bodyPr vert="horz" lIns="91440" tIns="45720" rIns="91440" bIns="45720" rtlCol="0" anchor="t">
            <a:normAutofit/>
          </a:bodyPr>
          <a:lstStyle/>
          <a:p>
            <a:r>
              <a:rPr lang="en-US" sz="2400" b="1" dirty="0">
                <a:solidFill>
                  <a:srgbClr val="000000"/>
                </a:solidFill>
              </a:rPr>
              <a:t>Lunch &amp; Learn (22</a:t>
            </a:r>
            <a:r>
              <a:rPr lang="en-US" sz="2400" b="1" baseline="30000" dirty="0">
                <a:solidFill>
                  <a:srgbClr val="000000"/>
                </a:solidFill>
              </a:rPr>
              <a:t>nd</a:t>
            </a:r>
            <a:r>
              <a:rPr lang="en-US" sz="2400" b="1" dirty="0">
                <a:solidFill>
                  <a:srgbClr val="000000"/>
                </a:solidFill>
              </a:rPr>
              <a:t> April 2020)</a:t>
            </a:r>
            <a:br>
              <a:rPr lang="en-US" sz="2400" b="1" dirty="0">
                <a:solidFill>
                  <a:srgbClr val="000000"/>
                </a:solidFill>
              </a:rPr>
            </a:br>
            <a:r>
              <a:rPr lang="en-US" sz="2400" b="1" dirty="0">
                <a:solidFill>
                  <a:srgbClr val="000000"/>
                </a:solidFill>
              </a:rPr>
              <a:t>COVID-19 Leases | Finance | Strategy</a:t>
            </a:r>
          </a:p>
        </p:txBody>
      </p:sp>
      <p:pic>
        <p:nvPicPr>
          <p:cNvPr id="3" name="Picture 2" descr="A picture containing object, lamp, mirror, game&#10;&#10;Description automatically generated">
            <a:extLst>
              <a:ext uri="{FF2B5EF4-FFF2-40B4-BE49-F238E27FC236}">
                <a16:creationId xmlns:a16="http://schemas.microsoft.com/office/drawing/2014/main" xmlns="" id="{C88DEA68-9DC2-3F43-8312-5508A02D201F}"/>
              </a:ext>
            </a:extLst>
          </p:cNvPr>
          <p:cNvPicPr>
            <a:picLocks noChangeAspect="1"/>
          </p:cNvPicPr>
          <p:nvPr/>
        </p:nvPicPr>
        <p:blipFill rotWithShape="1">
          <a:blip r:embed="rId3"/>
          <a:srcRect l="7452" t="8061" r="9312" b="8703"/>
          <a:stretch/>
        </p:blipFill>
        <p:spPr>
          <a:xfrm>
            <a:off x="6167970" y="5134363"/>
            <a:ext cx="1230232" cy="1230232"/>
          </a:xfrm>
          <a:prstGeom prst="ellipse">
            <a:avLst/>
          </a:prstGeom>
        </p:spPr>
      </p:pic>
      <p:sp>
        <p:nvSpPr>
          <p:cNvPr id="6" name="Rectangle 5">
            <a:extLst>
              <a:ext uri="{FF2B5EF4-FFF2-40B4-BE49-F238E27FC236}">
                <a16:creationId xmlns:a16="http://schemas.microsoft.com/office/drawing/2014/main" xmlns="" id="{2BFE8E2A-DD00-E247-B987-624747CD8F16}"/>
              </a:ext>
            </a:extLst>
          </p:cNvPr>
          <p:cNvSpPr/>
          <p:nvPr/>
        </p:nvSpPr>
        <p:spPr>
          <a:xfrm>
            <a:off x="1003303" y="4138684"/>
            <a:ext cx="6096000" cy="1200329"/>
          </a:xfrm>
          <a:prstGeom prst="rect">
            <a:avLst/>
          </a:prstGeom>
        </p:spPr>
        <p:txBody>
          <a:bodyPr>
            <a:spAutoFit/>
          </a:bodyPr>
          <a:lstStyle/>
          <a:p>
            <a:pPr>
              <a:lnSpc>
                <a:spcPct val="100000"/>
              </a:lnSpc>
              <a:spcBef>
                <a:spcPts val="0"/>
              </a:spcBef>
            </a:pPr>
            <a:r>
              <a:rPr lang="en-US" dirty="0">
                <a:solidFill>
                  <a:srgbClr val="000000"/>
                </a:solidFill>
              </a:rPr>
              <a:t>Ben </a:t>
            </a:r>
            <a:r>
              <a:rPr lang="en-US" dirty="0" err="1">
                <a:solidFill>
                  <a:srgbClr val="000000"/>
                </a:solidFill>
              </a:rPr>
              <a:t>Harnwell</a:t>
            </a:r>
            <a:r>
              <a:rPr lang="en-US" dirty="0">
                <a:solidFill>
                  <a:srgbClr val="000000"/>
                </a:solidFill>
              </a:rPr>
              <a:t> (Manningham Council)</a:t>
            </a:r>
          </a:p>
          <a:p>
            <a:pPr>
              <a:lnSpc>
                <a:spcPct val="100000"/>
              </a:lnSpc>
              <a:spcBef>
                <a:spcPts val="0"/>
              </a:spcBef>
            </a:pPr>
            <a:r>
              <a:rPr lang="en-US" dirty="0">
                <a:solidFill>
                  <a:srgbClr val="000000"/>
                </a:solidFill>
              </a:rPr>
              <a:t>Pam Ashton (Roy A. McDonald CPA | Lindale Insurances)</a:t>
            </a:r>
          </a:p>
          <a:p>
            <a:pPr>
              <a:lnSpc>
                <a:spcPct val="100000"/>
              </a:lnSpc>
              <a:spcBef>
                <a:spcPts val="0"/>
              </a:spcBef>
            </a:pPr>
            <a:r>
              <a:rPr lang="en-US" dirty="0">
                <a:solidFill>
                  <a:srgbClr val="000000"/>
                </a:solidFill>
              </a:rPr>
              <a:t>Andre Ong (Sharrock Pitman Lawyers)</a:t>
            </a:r>
          </a:p>
          <a:p>
            <a:pPr>
              <a:lnSpc>
                <a:spcPct val="100000"/>
              </a:lnSpc>
              <a:spcBef>
                <a:spcPts val="0"/>
              </a:spcBef>
            </a:pPr>
            <a:r>
              <a:rPr lang="en-US" dirty="0">
                <a:solidFill>
                  <a:srgbClr val="000000"/>
                </a:solidFill>
              </a:rPr>
              <a:t>Taylor Tran (Innovation Melbourne)</a:t>
            </a:r>
          </a:p>
        </p:txBody>
      </p:sp>
      <p:sp>
        <p:nvSpPr>
          <p:cNvPr id="17" name="object 8">
            <a:extLst>
              <a:ext uri="{FF2B5EF4-FFF2-40B4-BE49-F238E27FC236}">
                <a16:creationId xmlns:a16="http://schemas.microsoft.com/office/drawing/2014/main" xmlns="" id="{DF5C5C84-F3A1-7F46-9CD7-ACB0164A24D3}"/>
              </a:ext>
            </a:extLst>
          </p:cNvPr>
          <p:cNvSpPr/>
          <p:nvPr/>
        </p:nvSpPr>
        <p:spPr>
          <a:xfrm>
            <a:off x="6535992" y="2019392"/>
            <a:ext cx="2019438" cy="536413"/>
          </a:xfrm>
          <a:prstGeom prst="rect">
            <a:avLst/>
          </a:prstGeom>
          <a:blipFill>
            <a:blip r:embed="rId4" cstate="print"/>
            <a:stretch>
              <a:fillRect/>
            </a:stretch>
          </a:blipFill>
        </p:spPr>
        <p:txBody>
          <a:bodyPr wrap="square" lIns="0" tIns="0" rIns="0" bIns="0" rtlCol="0"/>
          <a:lstStyle/>
          <a:p>
            <a:endParaRPr/>
          </a:p>
        </p:txBody>
      </p:sp>
      <p:pic>
        <p:nvPicPr>
          <p:cNvPr id="8" name="Picture 7" descr="A picture containing drawing&#10;&#10;Description automatically generated">
            <a:extLst>
              <a:ext uri="{FF2B5EF4-FFF2-40B4-BE49-F238E27FC236}">
                <a16:creationId xmlns:a16="http://schemas.microsoft.com/office/drawing/2014/main" xmlns="" id="{A1FD1D6D-BCEA-9B43-8A93-0553ACD1B019}"/>
              </a:ext>
            </a:extLst>
          </p:cNvPr>
          <p:cNvPicPr>
            <a:picLocks noChangeAspect="1"/>
          </p:cNvPicPr>
          <p:nvPr/>
        </p:nvPicPr>
        <p:blipFill>
          <a:blip r:embed="rId5"/>
          <a:stretch>
            <a:fillRect/>
          </a:stretch>
        </p:blipFill>
        <p:spPr>
          <a:xfrm>
            <a:off x="7794898" y="3622525"/>
            <a:ext cx="3605243" cy="666970"/>
          </a:xfrm>
          <a:prstGeom prst="rect">
            <a:avLst/>
          </a:prstGeom>
        </p:spPr>
      </p:pic>
    </p:spTree>
    <p:extLst>
      <p:ext uri="{BB962C8B-B14F-4D97-AF65-F5344CB8AC3E}">
        <p14:creationId xmlns:p14="http://schemas.microsoft.com/office/powerpoint/2010/main" val="1211122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4998C-8D3C-3E48-895F-3E1BF5B4E04B}"/>
              </a:ext>
            </a:extLst>
          </p:cNvPr>
          <p:cNvSpPr>
            <a:spLocks noGrp="1"/>
          </p:cNvSpPr>
          <p:nvPr>
            <p:ph type="title"/>
          </p:nvPr>
        </p:nvSpPr>
        <p:spPr/>
        <p:txBody>
          <a:bodyPr/>
          <a:lstStyle/>
          <a:p>
            <a:pPr algn="ctr"/>
            <a:r>
              <a:rPr lang="en-US" dirty="0"/>
              <a:t>Disclaimer</a:t>
            </a:r>
          </a:p>
        </p:txBody>
      </p:sp>
      <p:sp>
        <p:nvSpPr>
          <p:cNvPr id="5" name="Content Placeholder 4">
            <a:extLst>
              <a:ext uri="{FF2B5EF4-FFF2-40B4-BE49-F238E27FC236}">
                <a16:creationId xmlns:a16="http://schemas.microsoft.com/office/drawing/2014/main" xmlns="" id="{A7461C2B-AB81-7748-8B92-4683C0C0C177}"/>
              </a:ext>
            </a:extLst>
          </p:cNvPr>
          <p:cNvSpPr>
            <a:spLocks noGrp="1"/>
          </p:cNvSpPr>
          <p:nvPr>
            <p:ph idx="1"/>
          </p:nvPr>
        </p:nvSpPr>
        <p:spPr/>
        <p:txBody>
          <a:bodyPr>
            <a:normAutofit/>
          </a:bodyPr>
          <a:lstStyle/>
          <a:p>
            <a:pPr marL="0" indent="0" algn="ctr">
              <a:buNone/>
            </a:pPr>
            <a:r>
              <a:rPr lang="en-US" sz="2400" dirty="0"/>
              <a:t>The information contained in the webinar presentation and related materials are not intended to constitute specific advice of any kind or the rendering of consulting, or other professional services. The contents of the information provided in the webinar is for general information and use only. All the information is provided in good faith as at the time of the call and is subject to change at any time and without notice.</a:t>
            </a:r>
          </a:p>
          <a:p>
            <a:pPr marL="0" indent="0" algn="ctr">
              <a:buNone/>
            </a:pPr>
            <a:endParaRPr lang="en-US" sz="2400" dirty="0"/>
          </a:p>
          <a:p>
            <a:pPr marL="0" indent="0" algn="ctr">
              <a:buNone/>
            </a:pPr>
            <a:r>
              <a:rPr lang="en-US" sz="2400" dirty="0"/>
              <a:t>Under no circumstance shall we have any liability to anyone for any loss or damage of any kind. Accordingly, before taking any actions based on the information, we highly recommend and encourage you to consult with the appropriate professionals specific to your needs and requirements.</a:t>
            </a:r>
          </a:p>
        </p:txBody>
      </p:sp>
    </p:spTree>
    <p:extLst>
      <p:ext uri="{BB962C8B-B14F-4D97-AF65-F5344CB8AC3E}">
        <p14:creationId xmlns:p14="http://schemas.microsoft.com/office/powerpoint/2010/main" val="98053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earing a suit and tie smiling at the camera&#10;&#10;Description automatically generated">
            <a:extLst>
              <a:ext uri="{FF2B5EF4-FFF2-40B4-BE49-F238E27FC236}">
                <a16:creationId xmlns:a16="http://schemas.microsoft.com/office/drawing/2014/main" xmlns="" id="{E3B43622-7201-BC41-B9DF-A090C66E8DE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tretch/>
        </p:blipFill>
        <p:spPr>
          <a:xfrm>
            <a:off x="6258860" y="2145767"/>
            <a:ext cx="2560320" cy="2560320"/>
          </a:xfrm>
          <a:prstGeom prst="rect">
            <a:avLst/>
          </a:prstGeom>
        </p:spPr>
      </p:pic>
      <p:cxnSp>
        <p:nvCxnSpPr>
          <p:cNvPr id="15" name="Straight Connector 14">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erson wearing glasses&#10;&#10;Description automatically generated">
            <a:extLst>
              <a:ext uri="{FF2B5EF4-FFF2-40B4-BE49-F238E27FC236}">
                <a16:creationId xmlns:a16="http://schemas.microsoft.com/office/drawing/2014/main" xmlns="" id="{B41FFBEB-75F0-5A40-AFD3-8FD2AB9897B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tretch/>
        </p:blipFill>
        <p:spPr>
          <a:xfrm>
            <a:off x="488134" y="2145767"/>
            <a:ext cx="2545876" cy="2545876"/>
          </a:xfrm>
          <a:prstGeom prst="rect">
            <a:avLst/>
          </a:prstGeom>
        </p:spPr>
      </p:pic>
      <p:cxnSp>
        <p:nvCxnSpPr>
          <p:cNvPr id="17" name="Straight Connector 16">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person wearing a suit and tie&#10;&#10;Description automatically generated">
            <a:extLst>
              <a:ext uri="{FF2B5EF4-FFF2-40B4-BE49-F238E27FC236}">
                <a16:creationId xmlns:a16="http://schemas.microsoft.com/office/drawing/2014/main" xmlns="" id="{A4C28F96-3A71-714F-B15D-50D01FD77930}"/>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14783" t="14914" r="11755" b="11624"/>
          <a:stretch/>
        </p:blipFill>
        <p:spPr>
          <a:xfrm>
            <a:off x="9120662" y="2145767"/>
            <a:ext cx="2560320" cy="2560320"/>
          </a:xfrm>
          <a:prstGeom prst="rect">
            <a:avLst/>
          </a:prstGeom>
        </p:spPr>
      </p:pic>
      <p:sp>
        <p:nvSpPr>
          <p:cNvPr id="6" name="Rectangle 5">
            <a:extLst>
              <a:ext uri="{FF2B5EF4-FFF2-40B4-BE49-F238E27FC236}">
                <a16:creationId xmlns:a16="http://schemas.microsoft.com/office/drawing/2014/main" xmlns="" id="{E526FD17-A92C-5048-8618-1E68B8CA8076}"/>
              </a:ext>
            </a:extLst>
          </p:cNvPr>
          <p:cNvSpPr/>
          <p:nvPr/>
        </p:nvSpPr>
        <p:spPr>
          <a:xfrm>
            <a:off x="-426576" y="4691643"/>
            <a:ext cx="3979164" cy="1184940"/>
          </a:xfrm>
          <a:prstGeom prst="rect">
            <a:avLst/>
          </a:prstGeom>
        </p:spPr>
        <p:txBody>
          <a:bodyPr wrap="square">
            <a:spAutoFit/>
          </a:bodyPr>
          <a:lstStyle/>
          <a:p>
            <a:pPr algn="ctr">
              <a:spcAft>
                <a:spcPts val="600"/>
              </a:spcAft>
            </a:pPr>
            <a:r>
              <a:rPr lang="en-US" sz="1400" dirty="0">
                <a:solidFill>
                  <a:srgbClr val="000000"/>
                </a:solidFill>
              </a:rPr>
              <a:t>Ben </a:t>
            </a:r>
            <a:r>
              <a:rPr lang="en-US" sz="1400" dirty="0" err="1">
                <a:solidFill>
                  <a:srgbClr val="000000"/>
                </a:solidFill>
              </a:rPr>
              <a:t>Harnwell</a:t>
            </a:r>
            <a:endParaRPr lang="en-US" sz="1400" dirty="0">
              <a:solidFill>
                <a:srgbClr val="000000"/>
              </a:solidFill>
            </a:endParaRPr>
          </a:p>
          <a:p>
            <a:pPr algn="ctr">
              <a:spcAft>
                <a:spcPts val="600"/>
              </a:spcAft>
            </a:pPr>
            <a:r>
              <a:rPr lang="en-US" sz="1400" dirty="0">
                <a:solidFill>
                  <a:srgbClr val="000000"/>
                </a:solidFill>
              </a:rPr>
              <a:t>Manningham Council</a:t>
            </a:r>
          </a:p>
          <a:p>
            <a:pPr algn="ctr">
              <a:spcAft>
                <a:spcPts val="600"/>
              </a:spcAft>
            </a:pPr>
            <a:r>
              <a:rPr lang="en-US" sz="1400" dirty="0">
                <a:solidFill>
                  <a:srgbClr val="000000"/>
                </a:solidFill>
                <a:hlinkClick r:id="rId9"/>
              </a:rPr>
              <a:t>ben.harnwell@manningham.vic.gov.au</a:t>
            </a:r>
            <a:endParaRPr lang="en-US" sz="1400" dirty="0">
              <a:solidFill>
                <a:srgbClr val="000000"/>
              </a:solidFill>
            </a:endParaRPr>
          </a:p>
          <a:p>
            <a:pPr algn="ctr">
              <a:spcAft>
                <a:spcPts val="600"/>
              </a:spcAft>
            </a:pPr>
            <a:r>
              <a:rPr lang="en-US" sz="1400" dirty="0">
                <a:solidFill>
                  <a:srgbClr val="000000"/>
                </a:solidFill>
              </a:rPr>
              <a:t>(03) 9840 9338</a:t>
            </a:r>
          </a:p>
        </p:txBody>
      </p:sp>
      <p:sp>
        <p:nvSpPr>
          <p:cNvPr id="7" name="Rectangle 6">
            <a:extLst>
              <a:ext uri="{FF2B5EF4-FFF2-40B4-BE49-F238E27FC236}">
                <a16:creationId xmlns:a16="http://schemas.microsoft.com/office/drawing/2014/main" xmlns="" id="{A02C169F-A4A0-5742-902C-120C1B43B248}"/>
              </a:ext>
            </a:extLst>
          </p:cNvPr>
          <p:cNvSpPr/>
          <p:nvPr/>
        </p:nvSpPr>
        <p:spPr>
          <a:xfrm>
            <a:off x="5789570" y="4706087"/>
            <a:ext cx="3411869" cy="1477328"/>
          </a:xfrm>
          <a:prstGeom prst="rect">
            <a:avLst/>
          </a:prstGeom>
        </p:spPr>
        <p:txBody>
          <a:bodyPr wrap="square">
            <a:spAutoFit/>
          </a:bodyPr>
          <a:lstStyle/>
          <a:p>
            <a:pPr algn="ctr">
              <a:spcAft>
                <a:spcPts val="600"/>
              </a:spcAft>
            </a:pPr>
            <a:r>
              <a:rPr lang="en-US" sz="1400" dirty="0">
                <a:solidFill>
                  <a:srgbClr val="000000"/>
                </a:solidFill>
              </a:rPr>
              <a:t>Andre Ong</a:t>
            </a:r>
          </a:p>
          <a:p>
            <a:pPr algn="ctr">
              <a:spcAft>
                <a:spcPts val="600"/>
              </a:spcAft>
            </a:pPr>
            <a:r>
              <a:rPr lang="en-US" sz="1400" dirty="0">
                <a:solidFill>
                  <a:srgbClr val="000000"/>
                </a:solidFill>
              </a:rPr>
              <a:t>Sharrock Pitman Lawyers</a:t>
            </a:r>
          </a:p>
          <a:p>
            <a:pPr algn="ctr">
              <a:spcAft>
                <a:spcPts val="600"/>
              </a:spcAft>
            </a:pPr>
            <a:r>
              <a:rPr lang="en-US" sz="1400" dirty="0">
                <a:solidFill>
                  <a:srgbClr val="000000"/>
                </a:solidFill>
                <a:hlinkClick r:id="rId10"/>
              </a:rPr>
              <a:t>andre@sharrockpitman.com.au</a:t>
            </a:r>
            <a:endParaRPr lang="en-US" sz="1400" dirty="0">
              <a:solidFill>
                <a:srgbClr val="000000"/>
              </a:solidFill>
            </a:endParaRPr>
          </a:p>
          <a:p>
            <a:pPr algn="ctr">
              <a:spcAft>
                <a:spcPts val="600"/>
              </a:spcAft>
            </a:pPr>
            <a:r>
              <a:rPr lang="en-US" sz="1400" dirty="0">
                <a:solidFill>
                  <a:srgbClr val="000000"/>
                </a:solidFill>
              </a:rPr>
              <a:t>(03) 9560 2922</a:t>
            </a:r>
          </a:p>
          <a:p>
            <a:pPr algn="ctr">
              <a:spcAft>
                <a:spcPts val="600"/>
              </a:spcAft>
            </a:pPr>
            <a:endParaRPr lang="en-US" sz="1400" dirty="0">
              <a:solidFill>
                <a:srgbClr val="000000"/>
              </a:solidFill>
            </a:endParaRPr>
          </a:p>
        </p:txBody>
      </p:sp>
      <p:sp>
        <p:nvSpPr>
          <p:cNvPr id="10" name="Rectangle 9">
            <a:extLst>
              <a:ext uri="{FF2B5EF4-FFF2-40B4-BE49-F238E27FC236}">
                <a16:creationId xmlns:a16="http://schemas.microsoft.com/office/drawing/2014/main" xmlns="" id="{39D3733C-F2FB-B44C-AF13-F32574A058D0}"/>
              </a:ext>
            </a:extLst>
          </p:cNvPr>
          <p:cNvSpPr/>
          <p:nvPr/>
        </p:nvSpPr>
        <p:spPr>
          <a:xfrm>
            <a:off x="8461819" y="4706087"/>
            <a:ext cx="3979164" cy="1184940"/>
          </a:xfrm>
          <a:prstGeom prst="rect">
            <a:avLst/>
          </a:prstGeom>
        </p:spPr>
        <p:txBody>
          <a:bodyPr wrap="square">
            <a:spAutoFit/>
          </a:bodyPr>
          <a:lstStyle/>
          <a:p>
            <a:pPr algn="ctr">
              <a:spcAft>
                <a:spcPts val="600"/>
              </a:spcAft>
            </a:pPr>
            <a:r>
              <a:rPr lang="en-US" sz="1400" dirty="0">
                <a:solidFill>
                  <a:srgbClr val="000000"/>
                </a:solidFill>
              </a:rPr>
              <a:t>Taylor Tran</a:t>
            </a:r>
          </a:p>
          <a:p>
            <a:pPr algn="ctr">
              <a:spcAft>
                <a:spcPts val="600"/>
              </a:spcAft>
            </a:pPr>
            <a:r>
              <a:rPr lang="en-US" sz="1400" dirty="0">
                <a:solidFill>
                  <a:srgbClr val="000000"/>
                </a:solidFill>
              </a:rPr>
              <a:t>Innovation Melbourne</a:t>
            </a:r>
          </a:p>
          <a:p>
            <a:pPr algn="ctr">
              <a:spcAft>
                <a:spcPts val="600"/>
              </a:spcAft>
            </a:pPr>
            <a:r>
              <a:rPr lang="en-US" sz="1400" dirty="0">
                <a:solidFill>
                  <a:srgbClr val="000000"/>
                </a:solidFill>
                <a:hlinkClick r:id="rId11"/>
              </a:rPr>
              <a:t>taylor@innovationmelbourne.com.au</a:t>
            </a:r>
            <a:endParaRPr lang="en-US" sz="1400" dirty="0">
              <a:solidFill>
                <a:srgbClr val="000000"/>
              </a:solidFill>
            </a:endParaRPr>
          </a:p>
          <a:p>
            <a:pPr algn="ctr">
              <a:spcAft>
                <a:spcPts val="600"/>
              </a:spcAft>
            </a:pPr>
            <a:r>
              <a:rPr lang="en-US" sz="1400" dirty="0">
                <a:solidFill>
                  <a:srgbClr val="000000"/>
                </a:solidFill>
              </a:rPr>
              <a:t>0434 568 112</a:t>
            </a:r>
          </a:p>
        </p:txBody>
      </p:sp>
      <p:sp>
        <p:nvSpPr>
          <p:cNvPr id="12" name="Rectangle 11">
            <a:extLst>
              <a:ext uri="{FF2B5EF4-FFF2-40B4-BE49-F238E27FC236}">
                <a16:creationId xmlns:a16="http://schemas.microsoft.com/office/drawing/2014/main" xmlns="" id="{5F2DFF84-1526-3B4F-91DD-1CB5DD264774}"/>
              </a:ext>
            </a:extLst>
          </p:cNvPr>
          <p:cNvSpPr/>
          <p:nvPr/>
        </p:nvSpPr>
        <p:spPr>
          <a:xfrm>
            <a:off x="1768848" y="4691643"/>
            <a:ext cx="6096000" cy="1184940"/>
          </a:xfrm>
          <a:prstGeom prst="rect">
            <a:avLst/>
          </a:prstGeom>
        </p:spPr>
        <p:txBody>
          <a:bodyPr>
            <a:spAutoFit/>
          </a:bodyPr>
          <a:lstStyle/>
          <a:p>
            <a:pPr algn="ctr">
              <a:spcAft>
                <a:spcPts val="600"/>
              </a:spcAft>
            </a:pPr>
            <a:r>
              <a:rPr lang="en-US" sz="1400" dirty="0">
                <a:solidFill>
                  <a:srgbClr val="000000"/>
                </a:solidFill>
              </a:rPr>
              <a:t>Pam Ashton</a:t>
            </a:r>
          </a:p>
          <a:p>
            <a:pPr algn="ctr">
              <a:spcAft>
                <a:spcPts val="600"/>
              </a:spcAft>
            </a:pPr>
            <a:r>
              <a:rPr lang="en-US" sz="1400" dirty="0">
                <a:solidFill>
                  <a:srgbClr val="000000"/>
                </a:solidFill>
              </a:rPr>
              <a:t>Roy A. McDonald CPA </a:t>
            </a:r>
          </a:p>
          <a:p>
            <a:pPr algn="ctr">
              <a:spcAft>
                <a:spcPts val="600"/>
              </a:spcAft>
            </a:pPr>
            <a:r>
              <a:rPr lang="en-US" sz="1400" dirty="0">
                <a:solidFill>
                  <a:srgbClr val="000000"/>
                </a:solidFill>
                <a:hlinkClick r:id="rId12"/>
              </a:rPr>
              <a:t>pam@royamcdonald.com</a:t>
            </a:r>
            <a:endParaRPr lang="en-US" sz="1400" dirty="0">
              <a:solidFill>
                <a:srgbClr val="000000"/>
              </a:solidFill>
            </a:endParaRPr>
          </a:p>
          <a:p>
            <a:pPr algn="ctr">
              <a:spcAft>
                <a:spcPts val="600"/>
              </a:spcAft>
            </a:pPr>
            <a:r>
              <a:rPr lang="en-US" sz="1400" dirty="0">
                <a:solidFill>
                  <a:srgbClr val="000000"/>
                </a:solidFill>
              </a:rPr>
              <a:t>(03) 9848 5933</a:t>
            </a:r>
          </a:p>
        </p:txBody>
      </p:sp>
      <p:pic>
        <p:nvPicPr>
          <p:cNvPr id="9" name="Picture 8" descr="A person posing for the camera&#10;&#10;Description automatically generated">
            <a:extLst>
              <a:ext uri="{FF2B5EF4-FFF2-40B4-BE49-F238E27FC236}">
                <a16:creationId xmlns:a16="http://schemas.microsoft.com/office/drawing/2014/main" xmlns="" id="{FB5B33D1-617A-5848-AC35-F1F7CAD8B375}"/>
              </a:ext>
            </a:extLst>
          </p:cNvPr>
          <p:cNvPicPr>
            <a:picLocks noChangeAspect="1"/>
          </p:cNvPicPr>
          <p:nvPr/>
        </p:nvPicPr>
        <p:blipFill rotWithShape="1">
          <a:blip r:embed="rId13">
            <a:extLst>
              <a:ext uri="{BEBA8EAE-BF5A-486C-A8C5-ECC9F3942E4B}">
                <a14:imgProps xmlns:a14="http://schemas.microsoft.com/office/drawing/2010/main">
                  <a14:imgLayer r:embed="rId14">
                    <a14:imgEffect>
                      <a14:saturation sat="0"/>
                    </a14:imgEffect>
                  </a14:imgLayer>
                </a14:imgProps>
              </a:ext>
            </a:extLst>
          </a:blip>
          <a:srcRect l="-131" t="6869" r="131" b="52075"/>
          <a:stretch/>
        </p:blipFill>
        <p:spPr>
          <a:xfrm>
            <a:off x="3392998" y="2145767"/>
            <a:ext cx="2545876" cy="2545876"/>
          </a:xfrm>
          <a:prstGeom prst="rect">
            <a:avLst/>
          </a:prstGeom>
        </p:spPr>
      </p:pic>
    </p:spTree>
    <p:extLst>
      <p:ext uri="{BB962C8B-B14F-4D97-AF65-F5344CB8AC3E}">
        <p14:creationId xmlns:p14="http://schemas.microsoft.com/office/powerpoint/2010/main" val="65724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8DA14C97-5B1C-3643-9ADD-B1358EDE5D0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Agenda</a:t>
            </a: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xmlns="" id="{F725272F-5F31-0E49-A23F-BA02D69947D3}"/>
              </a:ext>
            </a:extLst>
          </p:cNvPr>
          <p:cNvSpPr>
            <a:spLocks noGrp="1"/>
          </p:cNvSpPr>
          <p:nvPr>
            <p:ph idx="1"/>
          </p:nvPr>
        </p:nvSpPr>
        <p:spPr>
          <a:xfrm>
            <a:off x="4976031" y="963877"/>
            <a:ext cx="6377769" cy="4930246"/>
          </a:xfrm>
        </p:spPr>
        <p:txBody>
          <a:bodyPr anchor="ctr">
            <a:normAutofit/>
          </a:bodyPr>
          <a:lstStyle/>
          <a:p>
            <a:r>
              <a:rPr lang="en-US" sz="2400" dirty="0"/>
              <a:t>Check-in</a:t>
            </a:r>
          </a:p>
          <a:p>
            <a:r>
              <a:rPr lang="en-US" sz="2400" dirty="0"/>
              <a:t>A few ways to think strategically</a:t>
            </a:r>
          </a:p>
          <a:p>
            <a:r>
              <a:rPr lang="en-US" sz="2400" dirty="0"/>
              <a:t>Updates</a:t>
            </a:r>
          </a:p>
          <a:p>
            <a:r>
              <a:rPr lang="en-US" sz="2400" dirty="0"/>
              <a:t>Next steps</a:t>
            </a:r>
          </a:p>
          <a:p>
            <a:r>
              <a:rPr lang="en-US" sz="2400" dirty="0"/>
              <a:t>Q&amp;A</a:t>
            </a:r>
          </a:p>
        </p:txBody>
      </p:sp>
    </p:spTree>
    <p:extLst>
      <p:ext uri="{BB962C8B-B14F-4D97-AF65-F5344CB8AC3E}">
        <p14:creationId xmlns:p14="http://schemas.microsoft.com/office/powerpoint/2010/main" val="1343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8E7B7-43F7-1849-BBFE-59CAB7B96EE8}"/>
              </a:ext>
            </a:extLst>
          </p:cNvPr>
          <p:cNvSpPr>
            <a:spLocks noGrp="1"/>
          </p:cNvSpPr>
          <p:nvPr>
            <p:ph type="title"/>
          </p:nvPr>
        </p:nvSpPr>
        <p:spPr>
          <a:xfrm>
            <a:off x="838200" y="620392"/>
            <a:ext cx="3374136" cy="5504688"/>
          </a:xfrm>
        </p:spPr>
        <p:txBody>
          <a:bodyPr>
            <a:normAutofit/>
          </a:bodyPr>
          <a:lstStyle/>
          <a:p>
            <a:r>
              <a:rPr lang="en-US"/>
              <a:t>Checklist</a:t>
            </a:r>
          </a:p>
        </p:txBody>
      </p:sp>
      <p:graphicFrame>
        <p:nvGraphicFramePr>
          <p:cNvPr id="5" name="Content Placeholder 2">
            <a:extLst>
              <a:ext uri="{FF2B5EF4-FFF2-40B4-BE49-F238E27FC236}">
                <a16:creationId xmlns:a16="http://schemas.microsoft.com/office/drawing/2014/main" xmlns="" id="{FD89D0C4-D596-4B7A-BA2C-DFA54421A442}"/>
              </a:ext>
            </a:extLst>
          </p:cNvPr>
          <p:cNvGraphicFramePr>
            <a:graphicFrameLocks noGrp="1"/>
          </p:cNvGraphicFramePr>
          <p:nvPr>
            <p:ph idx="1"/>
            <p:extLst>
              <p:ext uri="{D42A27DB-BD31-4B8C-83A1-F6EECF244321}">
                <p14:modId xmlns:p14="http://schemas.microsoft.com/office/powerpoint/2010/main" val="344309475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8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A89CD-2CAD-3A44-A7A5-1922024A8799}"/>
              </a:ext>
            </a:extLst>
          </p:cNvPr>
          <p:cNvSpPr>
            <a:spLocks noGrp="1"/>
          </p:cNvSpPr>
          <p:nvPr>
            <p:ph type="title"/>
          </p:nvPr>
        </p:nvSpPr>
        <p:spPr>
          <a:xfrm>
            <a:off x="838200" y="365125"/>
            <a:ext cx="10515600" cy="1325563"/>
          </a:xfrm>
        </p:spPr>
        <p:txBody>
          <a:bodyPr>
            <a:normAutofit/>
          </a:bodyPr>
          <a:lstStyle/>
          <a:p>
            <a:r>
              <a:rPr lang="en-US" dirty="0"/>
              <a:t>Strategy</a:t>
            </a:r>
          </a:p>
        </p:txBody>
      </p:sp>
      <p:graphicFrame>
        <p:nvGraphicFramePr>
          <p:cNvPr id="5" name="Content Placeholder 2">
            <a:extLst>
              <a:ext uri="{FF2B5EF4-FFF2-40B4-BE49-F238E27FC236}">
                <a16:creationId xmlns:a16="http://schemas.microsoft.com/office/drawing/2014/main" xmlns="" id="{FF9FE1A7-549A-44EC-925B-8E50CCAADF36}"/>
              </a:ext>
            </a:extLst>
          </p:cNvPr>
          <p:cNvGraphicFramePr>
            <a:graphicFrameLocks noGrp="1"/>
          </p:cNvGraphicFramePr>
          <p:nvPr>
            <p:ph idx="1"/>
            <p:extLst>
              <p:ext uri="{D42A27DB-BD31-4B8C-83A1-F6EECF244321}">
                <p14:modId xmlns:p14="http://schemas.microsoft.com/office/powerpoint/2010/main" val="39764918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68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CE9042-A46D-9349-9FC8-BEB3AF68A4E6}"/>
              </a:ext>
            </a:extLst>
          </p:cNvPr>
          <p:cNvSpPr>
            <a:spLocks noGrp="1"/>
          </p:cNvSpPr>
          <p:nvPr>
            <p:ph type="title"/>
          </p:nvPr>
        </p:nvSpPr>
        <p:spPr>
          <a:xfrm>
            <a:off x="1045028" y="1336329"/>
            <a:ext cx="3892732" cy="4382588"/>
          </a:xfrm>
        </p:spPr>
        <p:txBody>
          <a:bodyPr anchor="ctr">
            <a:normAutofit/>
          </a:bodyPr>
          <a:lstStyle/>
          <a:p>
            <a:r>
              <a:rPr lang="en-US" sz="5400" dirty="0"/>
              <a:t>What is available</a:t>
            </a:r>
          </a:p>
        </p:txBody>
      </p:sp>
      <p:grpSp>
        <p:nvGrpSpPr>
          <p:cNvPr id="10" name="Group 9">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18D7C07-CCF5-A045-B93F-1E4DA57D8BBE}"/>
              </a:ext>
            </a:extLst>
          </p:cNvPr>
          <p:cNvSpPr>
            <a:spLocks noGrp="1"/>
          </p:cNvSpPr>
          <p:nvPr>
            <p:ph idx="1"/>
          </p:nvPr>
        </p:nvSpPr>
        <p:spPr>
          <a:xfrm>
            <a:off x="6096001" y="1336329"/>
            <a:ext cx="5260848" cy="4382588"/>
          </a:xfrm>
        </p:spPr>
        <p:txBody>
          <a:bodyPr anchor="ctr">
            <a:normAutofit/>
          </a:bodyPr>
          <a:lstStyle/>
          <a:p>
            <a:r>
              <a:rPr lang="en-US" sz="2000" dirty="0"/>
              <a:t>Cashflow boost for employers</a:t>
            </a:r>
          </a:p>
          <a:p>
            <a:r>
              <a:rPr lang="en-US" sz="2000" dirty="0" err="1"/>
              <a:t>JobKeeper</a:t>
            </a:r>
            <a:r>
              <a:rPr lang="en-US" sz="2000" dirty="0"/>
              <a:t> payment</a:t>
            </a:r>
          </a:p>
          <a:p>
            <a:r>
              <a:rPr lang="en-US" sz="2000" dirty="0"/>
              <a:t>Supporting employers with apprentices &amp; trainees</a:t>
            </a:r>
          </a:p>
          <a:p>
            <a:pPr lvl="1"/>
            <a:r>
              <a:rPr lang="en-US" sz="2000" dirty="0"/>
              <a:t>Temporary relief for financially distressed businesses</a:t>
            </a:r>
          </a:p>
          <a:p>
            <a:pPr lvl="1"/>
            <a:r>
              <a:rPr lang="en-US" sz="2000" dirty="0"/>
              <a:t>Increasing the instant asset write off</a:t>
            </a:r>
          </a:p>
          <a:p>
            <a:pPr lvl="1"/>
            <a:r>
              <a:rPr lang="en-US" sz="2000" dirty="0"/>
              <a:t>SME Guarantee Scheme</a:t>
            </a:r>
          </a:p>
          <a:p>
            <a:r>
              <a:rPr lang="en-US" sz="2000" dirty="0"/>
              <a:t>Business Support Fund</a:t>
            </a:r>
          </a:p>
          <a:p>
            <a:r>
              <a:rPr lang="en-US" sz="2000" dirty="0"/>
              <a:t>Individuals &amp; Households</a:t>
            </a:r>
          </a:p>
          <a:p>
            <a:pPr lvl="1"/>
            <a:r>
              <a:rPr lang="en-US" sz="1600" dirty="0" err="1"/>
              <a:t>JobSeeker</a:t>
            </a:r>
            <a:endParaRPr lang="en-US" sz="1600" dirty="0"/>
          </a:p>
          <a:p>
            <a:pPr lvl="1"/>
            <a:r>
              <a:rPr lang="en-US" sz="1600" dirty="0"/>
              <a:t>Superannuation</a:t>
            </a:r>
          </a:p>
        </p:txBody>
      </p:sp>
    </p:spTree>
    <p:extLst>
      <p:ext uri="{BB962C8B-B14F-4D97-AF65-F5344CB8AC3E}">
        <p14:creationId xmlns:p14="http://schemas.microsoft.com/office/powerpoint/2010/main" val="232680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A62F517-D459-B24E-AB38-DA69672CFEBA}"/>
              </a:ext>
            </a:extLst>
          </p:cNvPr>
          <p:cNvSpPr>
            <a:spLocks noGrp="1"/>
          </p:cNvSpPr>
          <p:nvPr>
            <p:ph type="title"/>
          </p:nvPr>
        </p:nvSpPr>
        <p:spPr>
          <a:xfrm>
            <a:off x="643467" y="1698171"/>
            <a:ext cx="2728383" cy="4516360"/>
          </a:xfrm>
        </p:spPr>
        <p:txBody>
          <a:bodyPr anchor="t">
            <a:normAutofit/>
          </a:bodyPr>
          <a:lstStyle/>
          <a:p>
            <a:r>
              <a:rPr lang="en-US" sz="3600" dirty="0" smtClean="0"/>
              <a:t>Sharrock Pitman Legal:</a:t>
            </a:r>
            <a:br>
              <a:rPr lang="en-US" sz="3600" dirty="0" smtClean="0"/>
            </a:br>
            <a:r>
              <a:rPr lang="en-US" sz="3600" dirty="0" smtClean="0"/>
              <a:t>Update </a:t>
            </a:r>
            <a:r>
              <a:rPr lang="en-US" sz="3600" dirty="0"/>
              <a:t>on Commercial Leases</a:t>
            </a:r>
          </a:p>
        </p:txBody>
      </p:sp>
      <p:sp>
        <p:nvSpPr>
          <p:cNvPr id="24" name="Rectangle 23">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7769C0A7-B4F9-8047-8E89-7AF86925063D}"/>
              </a:ext>
            </a:extLst>
          </p:cNvPr>
          <p:cNvSpPr>
            <a:spLocks noGrp="1"/>
          </p:cNvSpPr>
          <p:nvPr>
            <p:ph idx="1"/>
          </p:nvPr>
        </p:nvSpPr>
        <p:spPr>
          <a:xfrm>
            <a:off x="3752850" y="1698170"/>
            <a:ext cx="7795683" cy="4516361"/>
          </a:xfrm>
        </p:spPr>
        <p:txBody>
          <a:bodyPr>
            <a:noAutofit/>
          </a:bodyPr>
          <a:lstStyle/>
          <a:p>
            <a:pPr marL="0" indent="0">
              <a:buNone/>
            </a:pPr>
            <a:r>
              <a:rPr lang="en-US" sz="1400" dirty="0" err="1" smtClean="0"/>
              <a:t>Covid</a:t>
            </a:r>
            <a:r>
              <a:rPr lang="en-US" sz="1400" dirty="0" smtClean="0"/>
              <a:t> 19 Principles</a:t>
            </a:r>
            <a:endParaRPr lang="en-US" sz="1400" dirty="0"/>
          </a:p>
          <a:p>
            <a:r>
              <a:rPr lang="en-US" sz="1000" dirty="0" smtClean="0"/>
              <a:t>National </a:t>
            </a:r>
            <a:r>
              <a:rPr lang="en-US" sz="1000" dirty="0"/>
              <a:t>Cabinet Mandatory Code of Conduct </a:t>
            </a:r>
            <a:r>
              <a:rPr lang="en-US" sz="1000" dirty="0" smtClean="0"/>
              <a:t>(effective from 3 </a:t>
            </a:r>
            <a:r>
              <a:rPr lang="en-US" sz="1000" dirty="0"/>
              <a:t>April 2020)</a:t>
            </a:r>
          </a:p>
          <a:p>
            <a:r>
              <a:rPr lang="en-US" sz="1000" dirty="0" smtClean="0"/>
              <a:t>Eligibility – Based on </a:t>
            </a:r>
            <a:r>
              <a:rPr lang="en-US" sz="1000" dirty="0" err="1" smtClean="0"/>
              <a:t>Jobkeeper</a:t>
            </a:r>
            <a:r>
              <a:rPr lang="en-US" sz="1000" dirty="0" smtClean="0"/>
              <a:t> and $50 million turnover cap</a:t>
            </a:r>
            <a:endParaRPr lang="en-US" sz="1000" dirty="0"/>
          </a:p>
          <a:p>
            <a:pPr marL="0" indent="0">
              <a:buNone/>
            </a:pPr>
            <a:r>
              <a:rPr lang="en-US" sz="1000" dirty="0" smtClean="0"/>
              <a:t>The Code:</a:t>
            </a:r>
          </a:p>
          <a:p>
            <a:r>
              <a:rPr lang="en-AU" sz="1000" dirty="0"/>
              <a:t>1. Landlords must not terminate leases due to non-payment of rent during the COVID-19 pandemic period (or reasonable subsequent recovery period).</a:t>
            </a:r>
          </a:p>
          <a:p>
            <a:r>
              <a:rPr lang="en-AU" sz="1000" dirty="0"/>
              <a:t>2. Tenants must remain committed to the terms of their lease, subject to any amendments to their rental agreement negotiated under this Code. Material failure to abide by substantive terms of their lease will forfeit any protections provided to the tenant under this Code.</a:t>
            </a:r>
          </a:p>
          <a:p>
            <a:r>
              <a:rPr lang="en-AU" sz="1000" dirty="0"/>
              <a:t>3. Landlords must offer tenants proportionate reductions in rent payable in the form of waivers and deferrals (a waiver being the Landlord granting a whole or partial rent free component and a deferral being the Landlord deferring payment or all or part of the rent to a later date in line with the Code) of up to 100% of the amount ordinarily payable, on a case-by-case basis, based on the reduction in the tenant’s trade during the COVID-19 pandemic period and a subsequent reasonable recovery period.</a:t>
            </a:r>
          </a:p>
          <a:p>
            <a:r>
              <a:rPr lang="en-AU" sz="1000" dirty="0"/>
              <a:t>4. Rental waivers must constitute no less than 50% of the total reduction in rent payable under principle #3 above over the COVID-19 pandemic period and should constitute a greater proportion of the total reduction in rent payable in cases where failure to do so would compromise the tenant’s capacity to fulfil their ongoing obligations under the lease agreement. Regard must also be had to the Landlord’s financial ability to provide such additional waivers. Tenants may waive the requirement for a 50% minimum waiver by agreement.</a:t>
            </a:r>
          </a:p>
          <a:p>
            <a:r>
              <a:rPr lang="en-AU" sz="1000" dirty="0"/>
              <a:t>5. Payment of rental deferrals by the tenant must be amortised over the balance of the lease term and for a period of no less than 24 months, whichever is the greater, unless otherwise agreed by the parties</a:t>
            </a:r>
            <a:r>
              <a:rPr lang="en-AU" sz="1000" dirty="0" smtClean="0"/>
              <a:t>.</a:t>
            </a:r>
            <a:endParaRPr lang="en-AU" sz="1000" dirty="0"/>
          </a:p>
        </p:txBody>
      </p:sp>
      <p:sp>
        <p:nvSpPr>
          <p:cNvPr id="32" name="Isosceles Triangle 31">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Isosceles Triangle 33">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46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1340</Words>
  <Application>Microsoft Office PowerPoint</Application>
  <PresentationFormat>Custom</PresentationFormat>
  <Paragraphs>122</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Lunch &amp; Learn (22nd April 2020) COVID-19 Leases | Finance | Strategy</vt:lpstr>
      <vt:lpstr>Disclaimer</vt:lpstr>
      <vt:lpstr>PowerPoint Presentation</vt:lpstr>
      <vt:lpstr>Agenda</vt:lpstr>
      <vt:lpstr>Checklist</vt:lpstr>
      <vt:lpstr>Strategy</vt:lpstr>
      <vt:lpstr>What is available</vt:lpstr>
      <vt:lpstr>Sharrock Pitman Legal: Update on Commercial Leases</vt:lpstr>
      <vt:lpstr>The Code - Continued</vt:lpstr>
      <vt:lpstr>Check in</vt:lpstr>
      <vt:lpstr>COVID-19 Industry Impact Heatmap</vt:lpstr>
      <vt:lpstr>Key questions you might have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&amp; Learn (22nd April 2020) COVID-19 Leases | Finance | Strategy</dc:title>
  <dc:creator>Taylor Tran</dc:creator>
  <cp:lastModifiedBy>Irvin Caban</cp:lastModifiedBy>
  <cp:revision>8</cp:revision>
  <dcterms:created xsi:type="dcterms:W3CDTF">2020-04-17T10:00:58Z</dcterms:created>
  <dcterms:modified xsi:type="dcterms:W3CDTF">2020-04-23T01:45:03Z</dcterms:modified>
</cp:coreProperties>
</file>